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4" r:id="rId3"/>
    <p:sldId id="257" r:id="rId4"/>
    <p:sldId id="258" r:id="rId5"/>
    <p:sldId id="259" r:id="rId6"/>
    <p:sldId id="260" r:id="rId7"/>
    <p:sldId id="261" r:id="rId8"/>
    <p:sldId id="262" r:id="rId9"/>
    <p:sldId id="263" r:id="rId10"/>
    <p:sldId id="264" r:id="rId11"/>
    <p:sldId id="265" r:id="rId12"/>
    <p:sldId id="281" r:id="rId13"/>
    <p:sldId id="277" r:id="rId14"/>
    <p:sldId id="278" r:id="rId15"/>
    <p:sldId id="279" r:id="rId16"/>
    <p:sldId id="280" r:id="rId17"/>
    <p:sldId id="282" r:id="rId18"/>
    <p:sldId id="283" r:id="rId19"/>
    <p:sldId id="284" r:id="rId20"/>
    <p:sldId id="285" r:id="rId21"/>
    <p:sldId id="308" r:id="rId22"/>
    <p:sldId id="309" r:id="rId23"/>
    <p:sldId id="286" r:id="rId24"/>
    <p:sldId id="287" r:id="rId25"/>
    <p:sldId id="288" r:id="rId26"/>
    <p:sldId id="289" r:id="rId27"/>
    <p:sldId id="329" r:id="rId28"/>
    <p:sldId id="332" r:id="rId29"/>
    <p:sldId id="330" r:id="rId30"/>
    <p:sldId id="295" r:id="rId31"/>
    <p:sldId id="302" r:id="rId32"/>
    <p:sldId id="301" r:id="rId33"/>
    <p:sldId id="303" r:id="rId34"/>
    <p:sldId id="306" r:id="rId35"/>
    <p:sldId id="304" r:id="rId36"/>
    <p:sldId id="307" r:id="rId37"/>
    <p:sldId id="305" r:id="rId38"/>
    <p:sldId id="290" r:id="rId39"/>
    <p:sldId id="291" r:id="rId40"/>
    <p:sldId id="292" r:id="rId41"/>
    <p:sldId id="293" r:id="rId42"/>
    <p:sldId id="294" r:id="rId43"/>
    <p:sldId id="296" r:id="rId44"/>
    <p:sldId id="297" r:id="rId45"/>
    <p:sldId id="310" r:id="rId46"/>
    <p:sldId id="298" r:id="rId47"/>
    <p:sldId id="299" r:id="rId48"/>
    <p:sldId id="300" r:id="rId49"/>
    <p:sldId id="273" r:id="rId50"/>
    <p:sldId id="266" r:id="rId51"/>
    <p:sldId id="311" r:id="rId52"/>
    <p:sldId id="312" r:id="rId53"/>
    <p:sldId id="313" r:id="rId54"/>
    <p:sldId id="315" r:id="rId55"/>
    <p:sldId id="314" r:id="rId56"/>
    <p:sldId id="321" r:id="rId57"/>
    <p:sldId id="318" r:id="rId58"/>
    <p:sldId id="317" r:id="rId59"/>
    <p:sldId id="316" r:id="rId60"/>
    <p:sldId id="340" r:id="rId61"/>
    <p:sldId id="341" r:id="rId62"/>
    <p:sldId id="342" r:id="rId63"/>
    <p:sldId id="343" r:id="rId64"/>
    <p:sldId id="345" r:id="rId65"/>
    <p:sldId id="346" r:id="rId66"/>
    <p:sldId id="347" r:id="rId67"/>
    <p:sldId id="348" r:id="rId68"/>
    <p:sldId id="322" r:id="rId69"/>
    <p:sldId id="319" r:id="rId70"/>
    <p:sldId id="320" r:id="rId71"/>
    <p:sldId id="323" r:id="rId72"/>
    <p:sldId id="324" r:id="rId73"/>
    <p:sldId id="325" r:id="rId74"/>
    <p:sldId id="326" r:id="rId75"/>
    <p:sldId id="328" r:id="rId76"/>
    <p:sldId id="327" r:id="rId77"/>
    <p:sldId id="333" r:id="rId78"/>
    <p:sldId id="334" r:id="rId79"/>
    <p:sldId id="335" r:id="rId80"/>
    <p:sldId id="336" r:id="rId81"/>
    <p:sldId id="337" r:id="rId82"/>
    <p:sldId id="338" r:id="rId83"/>
    <p:sldId id="339" r:id="rId84"/>
    <p:sldId id="344" r:id="rId85"/>
    <p:sldId id="267" r:id="rId86"/>
    <p:sldId id="268" r:id="rId87"/>
    <p:sldId id="269" r:id="rId88"/>
    <p:sldId id="275" r:id="rId89"/>
    <p:sldId id="270" r:id="rId90"/>
    <p:sldId id="271" r:id="rId91"/>
    <p:sldId id="276" r:id="rId92"/>
    <p:sldId id="272" r:id="rId93"/>
  </p:sldIdLst>
  <p:sldSz cx="9144000" cy="6858000" type="screen4x3"/>
  <p:notesSz cx="6858000" cy="91440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124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4000" cy="6858000"/>
            <a:chOff x="-1574" y="0"/>
            <a:chExt cx="9144000" cy="6858000"/>
          </a:xfrm>
        </p:grpSpPr>
        <p:pic>
          <p:nvPicPr>
            <p:cNvPr id="7" name="Rectangle 6"/>
            <p:cNvPicPr>
              <a:picLocks noChangeAspect="1"/>
            </p:cNvPicPr>
            <p:nvPr/>
          </p:nvPicPr>
          <p:blipFill>
            <a:blip r:embed="rId2" cstate="print">
              <a:duotone>
                <a:schemeClr val="accent1"/>
                <a:srgbClr val="FFFFFF"/>
              </a:duotone>
              <a:lum bright="-10000"/>
            </a:blip>
            <a:stretch>
              <a:fillRect/>
            </a:stretch>
          </p:blipFill>
          <p:spPr>
            <a:xfrm>
              <a:off x="-1574" y="381000"/>
              <a:ext cx="9144000" cy="6093619"/>
            </a:xfrm>
            <a:prstGeom prst="rect">
              <a:avLst/>
            </a:prstGeom>
            <a:noFill/>
            <a:ln>
              <a:noFill/>
            </a:ln>
          </p:spPr>
        </p:pic>
        <p:sp>
          <p:nvSpPr>
            <p:cNvPr id="11" name="Rectangle 10"/>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2" name="Rectangle 11"/>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5" name="Straight Connector 14"/>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1" name="Shape 20"/>
          <p:cNvSpPr>
            <a:spLocks noGrp="1"/>
          </p:cNvSpPr>
          <p:nvPr>
            <p:ph type="title"/>
          </p:nvPr>
        </p:nvSpPr>
        <p:spPr>
          <a:xfrm>
            <a:off x="704850" y="4705165"/>
            <a:ext cx="7772400" cy="1447060"/>
          </a:xfrm>
          <a:prstGeom prst="rect">
            <a:avLst/>
          </a:prstGeom>
        </p:spPr>
        <p:txBody>
          <a:bodyPr anchor="t"/>
          <a:lstStyle>
            <a:lvl1pPr algn="ctr" latinLnBrk="0">
              <a:defRPr lang="zh-TW" sz="4000" b="1" cap="none" baseline="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
        <p:nvSpPr>
          <p:cNvPr id="3" name="Shape 2"/>
          <p:cNvSpPr>
            <a:spLocks noGrp="1"/>
          </p:cNvSpPr>
          <p:nvPr>
            <p:ph type="subTitle" idx="1"/>
          </p:nvPr>
        </p:nvSpPr>
        <p:spPr>
          <a:xfrm>
            <a:off x="337351" y="1460702"/>
            <a:ext cx="8495931" cy="2674054"/>
          </a:xfrm>
        </p:spPr>
        <p:txBody>
          <a:bodyPr anchor="b" anchorCtr="0">
            <a:normAutofit/>
          </a:bodyPr>
          <a:lstStyle>
            <a:lvl1pPr marL="0" indent="0" algn="ctr" latinLnBrk="0">
              <a:buNone/>
              <a:defRPr lang="zh-TW" sz="6600" b="1">
                <a:solidFill>
                  <a:schemeClr val="bg2"/>
                </a:solidFill>
                <a:effectLst/>
                <a:latin typeface="微軟正黑體" panose="020B0604030504040204" pitchFamily="34" charset="-120"/>
                <a:ea typeface="微軟正黑體" panose="020B0604030504040204" pitchFamily="34" charset="-120"/>
              </a:defRPr>
            </a:lvl1pPr>
            <a:lvl2pPr marL="457200" indent="0" algn="ctr">
              <a:buNone/>
              <a:defRPr lang="zh-TW">
                <a:solidFill>
                  <a:schemeClr val="tx1">
                    <a:tint val="75000"/>
                  </a:schemeClr>
                </a:solidFill>
              </a:defRPr>
            </a:lvl2pPr>
            <a:lvl3pPr marL="914400" indent="0" algn="ctr">
              <a:buNone/>
              <a:defRPr lang="zh-TW">
                <a:solidFill>
                  <a:schemeClr val="tx1">
                    <a:tint val="75000"/>
                  </a:schemeClr>
                </a:solidFill>
              </a:defRPr>
            </a:lvl3pPr>
            <a:lvl4pPr marL="1371600" indent="0" algn="ctr">
              <a:buNone/>
              <a:defRPr lang="zh-TW">
                <a:solidFill>
                  <a:schemeClr val="tx1">
                    <a:tint val="75000"/>
                  </a:schemeClr>
                </a:solidFill>
              </a:defRPr>
            </a:lvl4pPr>
            <a:lvl5pPr marL="1828800" indent="0" algn="ctr">
              <a:buNone/>
              <a:defRPr lang="zh-TW">
                <a:solidFill>
                  <a:schemeClr val="tx1">
                    <a:tint val="75000"/>
                  </a:schemeClr>
                </a:solidFill>
              </a:defRPr>
            </a:lvl5pPr>
            <a:lvl6pPr marL="2286000" indent="0" algn="ctr">
              <a:buNone/>
              <a:defRPr lang="zh-TW">
                <a:solidFill>
                  <a:schemeClr val="tx1">
                    <a:tint val="75000"/>
                  </a:schemeClr>
                </a:solidFill>
              </a:defRPr>
            </a:lvl6pPr>
            <a:lvl7pPr marL="2743200" indent="0" algn="ctr">
              <a:buNone/>
              <a:defRPr lang="zh-TW">
                <a:solidFill>
                  <a:schemeClr val="tx1">
                    <a:tint val="75000"/>
                  </a:schemeClr>
                </a:solidFill>
              </a:defRPr>
            </a:lvl7pPr>
            <a:lvl8pPr marL="3200400" indent="0" algn="ctr">
              <a:buNone/>
              <a:defRPr lang="zh-TW">
                <a:solidFill>
                  <a:schemeClr val="tx1">
                    <a:tint val="75000"/>
                  </a:schemeClr>
                </a:solidFill>
              </a:defRPr>
            </a:lvl8pPr>
            <a:lvl9pPr marL="3657600" indent="0" algn="ctr">
              <a:buNone/>
              <a:defRPr lang="zh-TW">
                <a:solidFill>
                  <a:schemeClr val="tx1">
                    <a:tint val="75000"/>
                  </a:schemeClr>
                </a:solidFill>
              </a:defRPr>
            </a:lvl9pPr>
          </a:lstStyle>
          <a:p>
            <a:r>
              <a:rPr lang="zh-TW" altLang="en-US"/>
              <a:t>按一下以編輯母片子標題樣式</a:t>
            </a:r>
            <a:endParaRPr lang="zh-TW" dirty="0"/>
          </a:p>
        </p:txBody>
      </p:sp>
    </p:spTree>
    <p:extLst>
      <p:ext uri="{BB962C8B-B14F-4D97-AF65-F5344CB8AC3E}">
        <p14:creationId xmlns:p14="http://schemas.microsoft.com/office/powerpoint/2010/main" val="13147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bg>
      <p:bgRef idx="1002">
        <a:schemeClr val="bg2"/>
      </p:bgRef>
    </p:bg>
    <p:spTree>
      <p:nvGrpSpPr>
        <p:cNvPr id="1" name=""/>
        <p:cNvGrpSpPr/>
        <p:nvPr/>
      </p:nvGrpSpPr>
      <p:grpSpPr>
        <a:xfrm>
          <a:off x="0" y="0"/>
          <a:ext cx="0" cy="0"/>
          <a:chOff x="0" y="0"/>
          <a:chExt cx="0" cy="0"/>
        </a:xfrm>
      </p:grpSpPr>
      <p:sp>
        <p:nvSpPr>
          <p:cNvPr id="3" name="Shape 2"/>
          <p:cNvSpPr>
            <a:spLocks noGrp="1"/>
          </p:cNvSpPr>
          <p:nvPr>
            <p:ph idx="1"/>
          </p:nvPr>
        </p:nvSpPr>
        <p:spPr>
          <a:xfrm>
            <a:off x="177553" y="1600200"/>
            <a:ext cx="8851037" cy="5121275"/>
          </a:xfrm>
        </p:spPr>
        <p:txBody>
          <a:bodyPr/>
          <a:lstStyle>
            <a:lvl1pPr marL="342900" indent="-342900">
              <a:defRPr lang="zh-TW" altLang="en-US" sz="4000" b="1" kern="1200" dirty="0" smtClean="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cs typeface="+mn-cs"/>
              </a:defRPr>
            </a:lvl1pPr>
            <a:lvl2pPr>
              <a:defRPr sz="2800" b="1">
                <a:latin typeface="微軟正黑體" panose="020B0604030504040204" pitchFamily="34" charset="-120"/>
                <a:ea typeface="微軟正黑體" panose="020B0604030504040204" pitchFamily="34" charset="-120"/>
              </a:defRPr>
            </a:lvl2pPr>
            <a:lvl3pPr>
              <a:defRPr sz="2400" b="1">
                <a:latin typeface="微軟正黑體" panose="020B0604030504040204" pitchFamily="34" charset="-120"/>
                <a:ea typeface="微軟正黑體" panose="020B0604030504040204" pitchFamily="34" charset="-120"/>
              </a:defRPr>
            </a:lvl3pPr>
            <a:lvl4pPr>
              <a:defRPr sz="2000" b="1">
                <a:latin typeface="微軟正黑體" panose="020B0604030504040204" pitchFamily="34" charset="-120"/>
                <a:ea typeface="微軟正黑體" panose="020B0604030504040204" pitchFamily="34" charset="-120"/>
              </a:defRPr>
            </a:lvl4pPr>
            <a:lvl5pPr>
              <a:defRPr b="1">
                <a:latin typeface="微軟正黑體" panose="020B0604030504040204" pitchFamily="34" charset="-120"/>
                <a:ea typeface="微軟正黑體" panose="020B0604030504040204" pitchFamily="34" charset="-120"/>
              </a:defRPr>
            </a:lvl5pPr>
          </a:lstStyle>
          <a:p>
            <a:pPr marL="342900" lvl="0" indent="-342900" algn="l" rtl="0" eaLnBrk="1" latinLnBrk="0" hangingPunct="1">
              <a:spcBef>
                <a:spcPct val="20000"/>
              </a:spcBef>
              <a:spcAft>
                <a:spcPts val="400"/>
              </a:spcAft>
              <a:buFont typeface="Arial"/>
              <a:buChar char="•"/>
            </a:pPr>
            <a:r>
              <a:rPr lang="zh-TW" altLang="en-US"/>
              <a:t>按一下以編輯母片文字樣式</a:t>
            </a:r>
          </a:p>
          <a:p>
            <a:pPr marL="342900" lvl="1" indent="-342900" algn="l" rtl="0" eaLnBrk="1" latinLnBrk="0" hangingPunct="1">
              <a:spcBef>
                <a:spcPct val="20000"/>
              </a:spcBef>
              <a:spcAft>
                <a:spcPts val="400"/>
              </a:spcAft>
              <a:buFont typeface="Arial"/>
              <a:buChar char="•"/>
            </a:pPr>
            <a:r>
              <a:rPr lang="zh-TW" altLang="en-US"/>
              <a:t>第二層</a:t>
            </a:r>
          </a:p>
          <a:p>
            <a:pPr marL="342900" lvl="2" indent="-342900" algn="l" rtl="0" eaLnBrk="1" latinLnBrk="0" hangingPunct="1">
              <a:spcBef>
                <a:spcPct val="20000"/>
              </a:spcBef>
              <a:spcAft>
                <a:spcPts val="400"/>
              </a:spcAft>
              <a:buFont typeface="Arial"/>
              <a:buChar char="•"/>
            </a:pPr>
            <a:r>
              <a:rPr lang="zh-TW" altLang="en-US"/>
              <a:t>第三層</a:t>
            </a:r>
          </a:p>
          <a:p>
            <a:pPr marL="342900" lvl="3" indent="-342900" algn="l" rtl="0" eaLnBrk="1" latinLnBrk="0" hangingPunct="1">
              <a:spcBef>
                <a:spcPct val="20000"/>
              </a:spcBef>
              <a:spcAft>
                <a:spcPts val="400"/>
              </a:spcAft>
              <a:buFont typeface="Arial"/>
              <a:buChar char="•"/>
            </a:pPr>
            <a:r>
              <a:rPr lang="zh-TW" altLang="en-US"/>
              <a:t>第四層</a:t>
            </a:r>
          </a:p>
          <a:p>
            <a:pPr marL="342900" lvl="4" indent="-342900" algn="l" rtl="0" eaLnBrk="1" latinLnBrk="0" hangingPunct="1">
              <a:spcBef>
                <a:spcPct val="20000"/>
              </a:spcBef>
              <a:spcAft>
                <a:spcPts val="400"/>
              </a:spcAft>
              <a:buFont typeface="Arial"/>
              <a:buChar char="•"/>
            </a:pPr>
            <a:r>
              <a:rPr lang="zh-TW" altLang="en-US"/>
              <a:t>第五層</a:t>
            </a:r>
            <a:endParaRPr lang="zh-TW" dirty="0"/>
          </a:p>
        </p:txBody>
      </p:sp>
      <p:sp>
        <p:nvSpPr>
          <p:cNvPr id="4" name="Shape 3"/>
          <p:cNvSpPr>
            <a:spLocks noGrp="1"/>
          </p:cNvSpPr>
          <p:nvPr>
            <p:ph type="dt" sz="half" idx="10"/>
          </p:nvPr>
        </p:nvSpPr>
        <p:spPr/>
        <p:txBody>
          <a:bodyPr/>
          <a:lstStyle/>
          <a:p>
            <a:fld id="{5BCAD085-E8A6-8845-BD4E-CB4CCA059FC4}" type="datetimeFigureOut">
              <a:rPr lang="en-US" smtClean="0"/>
              <a:t>8/23/2024</a:t>
            </a:fld>
            <a:endParaRPr lang="en-US"/>
          </a:p>
        </p:txBody>
      </p:sp>
      <p:sp>
        <p:nvSpPr>
          <p:cNvPr id="5" name="Shape 4"/>
          <p:cNvSpPr>
            <a:spLocks noGrp="1"/>
          </p:cNvSpPr>
          <p:nvPr>
            <p:ph type="ftr" sz="quarter" idx="11"/>
          </p:nvPr>
        </p:nvSpPr>
        <p:spPr/>
        <p:txBody>
          <a:bodyPr/>
          <a:lstStyle/>
          <a:p>
            <a:endParaRPr lang="en-US"/>
          </a:p>
        </p:txBody>
      </p:sp>
      <p:sp>
        <p:nvSpPr>
          <p:cNvPr id="6" name="Shape 5"/>
          <p:cNvSpPr>
            <a:spLocks noGrp="1"/>
          </p:cNvSpPr>
          <p:nvPr>
            <p:ph type="sldNum" sz="quarter" idx="12"/>
          </p:nvPr>
        </p:nvSpPr>
        <p:spPr/>
        <p:txBody>
          <a:bodyPr/>
          <a:lstStyle/>
          <a:p>
            <a:fld id="{C1FF6DA9-008F-8B48-92A6-B652298478BF}" type="slidenum">
              <a:rPr lang="en-US" smtClean="0"/>
              <a:t>‹#›</a:t>
            </a:fld>
            <a:endParaRPr lang="en-US"/>
          </a:p>
        </p:txBody>
      </p:sp>
      <p:sp>
        <p:nvSpPr>
          <p:cNvPr id="7" name="Rectangle 6"/>
          <p:cNvSpPr>
            <a:spLocks noGrp="1"/>
          </p:cNvSpPr>
          <p:nvPr>
            <p:ph type="title"/>
          </p:nvPr>
        </p:nvSpPr>
        <p:spPr>
          <a:xfrm>
            <a:off x="275208" y="152400"/>
            <a:ext cx="8753382" cy="1265238"/>
          </a:xfrm>
        </p:spPr>
        <p:txBody>
          <a:bodyPr>
            <a:normAutofit/>
          </a:bodyPr>
          <a:lstStyle>
            <a:lvl1pPr algn="ctr">
              <a:defRPr sz="4800" b="1">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Tree>
    <p:extLst>
      <p:ext uri="{BB962C8B-B14F-4D97-AF65-F5344CB8AC3E}">
        <p14:creationId xmlns:p14="http://schemas.microsoft.com/office/powerpoint/2010/main" val="121570860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標題投影片">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4000" cy="6858000"/>
            <a:chOff x="-1574" y="0"/>
            <a:chExt cx="9144000" cy="6858000"/>
          </a:xfrm>
        </p:grpSpPr>
        <p:pic>
          <p:nvPicPr>
            <p:cNvPr id="7" name="Rectangle 6"/>
            <p:cNvPicPr>
              <a:picLocks noChangeAspect="1"/>
            </p:cNvPicPr>
            <p:nvPr/>
          </p:nvPicPr>
          <p:blipFill>
            <a:blip r:embed="rId2" cstate="print">
              <a:duotone>
                <a:schemeClr val="accent1"/>
                <a:srgbClr val="FFFFFF"/>
              </a:duotone>
              <a:lum bright="-10000"/>
            </a:blip>
            <a:stretch>
              <a:fillRect/>
            </a:stretch>
          </p:blipFill>
          <p:spPr>
            <a:xfrm>
              <a:off x="-1574" y="381000"/>
              <a:ext cx="9144000" cy="6093619"/>
            </a:xfrm>
            <a:prstGeom prst="rect">
              <a:avLst/>
            </a:prstGeom>
            <a:noFill/>
            <a:ln>
              <a:noFill/>
            </a:ln>
          </p:spPr>
        </p:pic>
        <p:sp>
          <p:nvSpPr>
            <p:cNvPr id="11" name="Rectangle 10"/>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2" name="Rectangle 11"/>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5" name="Straight Connector 14"/>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Shape 2"/>
          <p:cNvSpPr>
            <a:spLocks noGrp="1"/>
          </p:cNvSpPr>
          <p:nvPr>
            <p:ph type="subTitle" idx="1"/>
          </p:nvPr>
        </p:nvSpPr>
        <p:spPr>
          <a:xfrm>
            <a:off x="337351" y="1460702"/>
            <a:ext cx="8495931" cy="2674054"/>
          </a:xfrm>
        </p:spPr>
        <p:txBody>
          <a:bodyPr anchor="b" anchorCtr="0">
            <a:normAutofit/>
          </a:bodyPr>
          <a:lstStyle>
            <a:lvl1pPr marL="0" indent="0" algn="ctr" latinLnBrk="0">
              <a:buNone/>
              <a:defRPr lang="zh-TW" sz="6600" b="1">
                <a:solidFill>
                  <a:schemeClr val="bg2"/>
                </a:solidFill>
                <a:effectLst/>
                <a:latin typeface="微軟正黑體" panose="020B0604030504040204" pitchFamily="34" charset="-120"/>
                <a:ea typeface="微軟正黑體" panose="020B0604030504040204" pitchFamily="34" charset="-120"/>
              </a:defRPr>
            </a:lvl1pPr>
            <a:lvl2pPr marL="457200" indent="0" algn="ctr">
              <a:buNone/>
              <a:defRPr lang="zh-TW">
                <a:solidFill>
                  <a:schemeClr val="tx1">
                    <a:tint val="75000"/>
                  </a:schemeClr>
                </a:solidFill>
              </a:defRPr>
            </a:lvl2pPr>
            <a:lvl3pPr marL="914400" indent="0" algn="ctr">
              <a:buNone/>
              <a:defRPr lang="zh-TW">
                <a:solidFill>
                  <a:schemeClr val="tx1">
                    <a:tint val="75000"/>
                  </a:schemeClr>
                </a:solidFill>
              </a:defRPr>
            </a:lvl3pPr>
            <a:lvl4pPr marL="1371600" indent="0" algn="ctr">
              <a:buNone/>
              <a:defRPr lang="zh-TW">
                <a:solidFill>
                  <a:schemeClr val="tx1">
                    <a:tint val="75000"/>
                  </a:schemeClr>
                </a:solidFill>
              </a:defRPr>
            </a:lvl4pPr>
            <a:lvl5pPr marL="1828800" indent="0" algn="ctr">
              <a:buNone/>
              <a:defRPr lang="zh-TW">
                <a:solidFill>
                  <a:schemeClr val="tx1">
                    <a:tint val="75000"/>
                  </a:schemeClr>
                </a:solidFill>
              </a:defRPr>
            </a:lvl5pPr>
            <a:lvl6pPr marL="2286000" indent="0" algn="ctr">
              <a:buNone/>
              <a:defRPr lang="zh-TW">
                <a:solidFill>
                  <a:schemeClr val="tx1">
                    <a:tint val="75000"/>
                  </a:schemeClr>
                </a:solidFill>
              </a:defRPr>
            </a:lvl6pPr>
            <a:lvl7pPr marL="2743200" indent="0" algn="ctr">
              <a:buNone/>
              <a:defRPr lang="zh-TW">
                <a:solidFill>
                  <a:schemeClr val="tx1">
                    <a:tint val="75000"/>
                  </a:schemeClr>
                </a:solidFill>
              </a:defRPr>
            </a:lvl7pPr>
            <a:lvl8pPr marL="3200400" indent="0" algn="ctr">
              <a:buNone/>
              <a:defRPr lang="zh-TW">
                <a:solidFill>
                  <a:schemeClr val="tx1">
                    <a:tint val="75000"/>
                  </a:schemeClr>
                </a:solidFill>
              </a:defRPr>
            </a:lvl8pPr>
            <a:lvl9pPr marL="3657600" indent="0" algn="ctr">
              <a:buNone/>
              <a:defRPr lang="zh-TW">
                <a:solidFill>
                  <a:schemeClr val="tx1">
                    <a:tint val="75000"/>
                  </a:schemeClr>
                </a:solidFill>
              </a:defRPr>
            </a:lvl9pPr>
          </a:lstStyle>
          <a:p>
            <a:r>
              <a:rPr lang="zh-TW" altLang="en-US"/>
              <a:t>按一下以編輯母片子標題樣式</a:t>
            </a:r>
            <a:endParaRPr lang="zh-TW" dirty="0"/>
          </a:p>
        </p:txBody>
      </p:sp>
    </p:spTree>
    <p:extLst>
      <p:ext uri="{BB962C8B-B14F-4D97-AF65-F5344CB8AC3E}">
        <p14:creationId xmlns:p14="http://schemas.microsoft.com/office/powerpoint/2010/main" val="202148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小節標題">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5574" cy="6858000"/>
            <a:chOff x="-1574" y="0"/>
            <a:chExt cx="9145574" cy="6858000"/>
          </a:xfrm>
        </p:grpSpPr>
        <p:sp>
          <p:nvSpPr>
            <p:cNvPr id="18" name="Rectangle 17"/>
            <p:cNvSpPr/>
            <p:nvPr/>
          </p:nvSpPr>
          <p:spPr>
            <a:xfrm>
              <a:off x="0" y="381000"/>
              <a:ext cx="9144000" cy="6096000"/>
            </a:xfrm>
            <a:prstGeom prst="rect">
              <a:avLst/>
            </a:prstGeom>
            <a:gradFill>
              <a:gsLst>
                <a:gs pos="0">
                  <a:schemeClr val="accent1">
                    <a:tint val="40000"/>
                  </a:schemeClr>
                </a:gs>
                <a:gs pos="100000">
                  <a:schemeClr val="accent1">
                    <a:shade val="75000"/>
                  </a:schemeClr>
                </a:gs>
              </a:gsLst>
              <a:path path="circle">
                <a:fillToRect l="100000" t="100000" r="100000" b="100000"/>
              </a:path>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0" name="Rectangle 9"/>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5" name="Rectangle 14"/>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6" name="Straight Connector 15"/>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 name="Shape 1"/>
          <p:cNvSpPr>
            <a:spLocks noGrp="1"/>
          </p:cNvSpPr>
          <p:nvPr>
            <p:ph type="title"/>
          </p:nvPr>
        </p:nvSpPr>
        <p:spPr>
          <a:xfrm>
            <a:off x="722313" y="4505325"/>
            <a:ext cx="7772400" cy="1362075"/>
          </a:xfrm>
          <a:prstGeom prst="rect">
            <a:avLst/>
          </a:prstGeom>
        </p:spPr>
        <p:txBody>
          <a:bodyPr anchor="t"/>
          <a:lstStyle>
            <a:lvl1pPr algn="ctr" latinLnBrk="0">
              <a:defRPr lang="zh-TW" sz="4000" b="1" cap="none" baseline="0">
                <a:solidFill>
                  <a:schemeClr val="tx1"/>
                </a:solidFill>
                <a:effectLst>
                  <a:outerShdw blurRad="50800" dist="50800" dir="2700000" algn="tl" rotWithShape="0">
                    <a:srgbClr val="000000">
                      <a:alpha val="43137"/>
                    </a:srgbClr>
                  </a:outerShdw>
                </a:effectLst>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zh-TW" dirty="0"/>
          </a:p>
        </p:txBody>
      </p:sp>
      <p:sp>
        <p:nvSpPr>
          <p:cNvPr id="3" name="Shape 2"/>
          <p:cNvSpPr>
            <a:spLocks noGrp="1"/>
          </p:cNvSpPr>
          <p:nvPr>
            <p:ph type="body" idx="1"/>
          </p:nvPr>
        </p:nvSpPr>
        <p:spPr>
          <a:xfrm>
            <a:off x="722313" y="1760955"/>
            <a:ext cx="7772400" cy="2645945"/>
          </a:xfrm>
        </p:spPr>
        <p:txBody>
          <a:bodyPr anchor="b">
            <a:normAutofit/>
          </a:bodyPr>
          <a:lstStyle>
            <a:lvl1pPr marL="0" indent="0" algn="ctr" latinLnBrk="0">
              <a:buNone/>
              <a:defRPr lang="zh-TW" sz="6600" b="1">
                <a:solidFill>
                  <a:schemeClr val="tx1"/>
                </a:solidFill>
                <a:latin typeface="微軟正黑體" panose="020B0604030504040204" pitchFamily="34" charset="-120"/>
                <a:ea typeface="微軟正黑體" panose="020B0604030504040204" pitchFamily="34" charset="-120"/>
              </a:defRPr>
            </a:lvl1pPr>
            <a:lvl2pPr marL="457200" indent="0">
              <a:buNone/>
              <a:defRPr lang="zh-TW" sz="1800">
                <a:solidFill>
                  <a:schemeClr val="tx1">
                    <a:tint val="75000"/>
                  </a:schemeClr>
                </a:solidFill>
              </a:defRPr>
            </a:lvl2pPr>
            <a:lvl3pPr marL="914400" indent="0">
              <a:buNone/>
              <a:defRPr lang="zh-TW" sz="1600">
                <a:solidFill>
                  <a:schemeClr val="tx1">
                    <a:tint val="75000"/>
                  </a:schemeClr>
                </a:solidFill>
              </a:defRPr>
            </a:lvl3pPr>
            <a:lvl4pPr marL="1371600" indent="0">
              <a:buNone/>
              <a:defRPr lang="zh-TW" sz="1400">
                <a:solidFill>
                  <a:schemeClr val="tx1">
                    <a:tint val="75000"/>
                  </a:schemeClr>
                </a:solidFill>
              </a:defRPr>
            </a:lvl4pPr>
            <a:lvl5pPr marL="1828800" indent="0">
              <a:buNone/>
              <a:defRPr lang="zh-TW" sz="1400">
                <a:solidFill>
                  <a:schemeClr val="tx1">
                    <a:tint val="75000"/>
                  </a:schemeClr>
                </a:solidFill>
              </a:defRPr>
            </a:lvl5pPr>
            <a:lvl6pPr marL="2286000" indent="0">
              <a:buNone/>
              <a:defRPr lang="zh-TW" sz="1400">
                <a:solidFill>
                  <a:schemeClr val="tx1">
                    <a:tint val="75000"/>
                  </a:schemeClr>
                </a:solidFill>
              </a:defRPr>
            </a:lvl6pPr>
            <a:lvl7pPr marL="2743200" indent="0">
              <a:buNone/>
              <a:defRPr lang="zh-TW" sz="1400">
                <a:solidFill>
                  <a:schemeClr val="tx1">
                    <a:tint val="75000"/>
                  </a:schemeClr>
                </a:solidFill>
              </a:defRPr>
            </a:lvl7pPr>
            <a:lvl8pPr marL="3200400" indent="0">
              <a:buNone/>
              <a:defRPr lang="zh-TW" sz="1400">
                <a:solidFill>
                  <a:schemeClr val="tx1">
                    <a:tint val="75000"/>
                  </a:schemeClr>
                </a:solidFill>
              </a:defRPr>
            </a:lvl8pPr>
            <a:lvl9pPr marL="3657600" indent="0">
              <a:buNone/>
              <a:defRPr lang="zh-TW" sz="14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4064028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小節標題">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3148" y="0"/>
            <a:ext cx="9145574" cy="6858000"/>
            <a:chOff x="-1574" y="0"/>
            <a:chExt cx="9145574" cy="6858000"/>
          </a:xfrm>
        </p:grpSpPr>
        <p:sp>
          <p:nvSpPr>
            <p:cNvPr id="18" name="Rectangle 17"/>
            <p:cNvSpPr/>
            <p:nvPr/>
          </p:nvSpPr>
          <p:spPr>
            <a:xfrm>
              <a:off x="0" y="381000"/>
              <a:ext cx="9144000" cy="6096000"/>
            </a:xfrm>
            <a:prstGeom prst="rect">
              <a:avLst/>
            </a:prstGeom>
            <a:gradFill>
              <a:gsLst>
                <a:gs pos="0">
                  <a:schemeClr val="accent1">
                    <a:tint val="40000"/>
                  </a:schemeClr>
                </a:gs>
                <a:gs pos="100000">
                  <a:schemeClr val="accent1">
                    <a:shade val="75000"/>
                  </a:schemeClr>
                </a:gs>
              </a:gsLst>
              <a:path path="circle">
                <a:fillToRect l="100000" t="100000" r="100000" b="100000"/>
              </a:path>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0" name="Rectangle 9"/>
            <p:cNvSpPr/>
            <p:nvPr/>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5" name="Rectangle 14"/>
            <p:cNvSpPr/>
            <p:nvPr/>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6" name="Straight Connector 15"/>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Shape 2"/>
          <p:cNvSpPr>
            <a:spLocks noGrp="1"/>
          </p:cNvSpPr>
          <p:nvPr>
            <p:ph type="body" idx="1"/>
          </p:nvPr>
        </p:nvSpPr>
        <p:spPr>
          <a:xfrm>
            <a:off x="722313" y="1760955"/>
            <a:ext cx="7772400" cy="2645945"/>
          </a:xfrm>
        </p:spPr>
        <p:txBody>
          <a:bodyPr anchor="b">
            <a:normAutofit/>
          </a:bodyPr>
          <a:lstStyle>
            <a:lvl1pPr marL="0" indent="0" algn="ctr" latinLnBrk="0">
              <a:buNone/>
              <a:defRPr lang="zh-TW" sz="6600" b="1">
                <a:solidFill>
                  <a:schemeClr val="tx1"/>
                </a:solidFill>
                <a:latin typeface="微軟正黑體" panose="020B0604030504040204" pitchFamily="34" charset="-120"/>
                <a:ea typeface="微軟正黑體" panose="020B0604030504040204" pitchFamily="34" charset="-120"/>
              </a:defRPr>
            </a:lvl1pPr>
            <a:lvl2pPr marL="457200" indent="0">
              <a:buNone/>
              <a:defRPr lang="zh-TW" sz="1800">
                <a:solidFill>
                  <a:schemeClr val="tx1">
                    <a:tint val="75000"/>
                  </a:schemeClr>
                </a:solidFill>
              </a:defRPr>
            </a:lvl2pPr>
            <a:lvl3pPr marL="914400" indent="0">
              <a:buNone/>
              <a:defRPr lang="zh-TW" sz="1600">
                <a:solidFill>
                  <a:schemeClr val="tx1">
                    <a:tint val="75000"/>
                  </a:schemeClr>
                </a:solidFill>
              </a:defRPr>
            </a:lvl3pPr>
            <a:lvl4pPr marL="1371600" indent="0">
              <a:buNone/>
              <a:defRPr lang="zh-TW" sz="1400">
                <a:solidFill>
                  <a:schemeClr val="tx1">
                    <a:tint val="75000"/>
                  </a:schemeClr>
                </a:solidFill>
              </a:defRPr>
            </a:lvl4pPr>
            <a:lvl5pPr marL="1828800" indent="0">
              <a:buNone/>
              <a:defRPr lang="zh-TW" sz="1400">
                <a:solidFill>
                  <a:schemeClr val="tx1">
                    <a:tint val="75000"/>
                  </a:schemeClr>
                </a:solidFill>
              </a:defRPr>
            </a:lvl5pPr>
            <a:lvl6pPr marL="2286000" indent="0">
              <a:buNone/>
              <a:defRPr lang="zh-TW" sz="1400">
                <a:solidFill>
                  <a:schemeClr val="tx1">
                    <a:tint val="75000"/>
                  </a:schemeClr>
                </a:solidFill>
              </a:defRPr>
            </a:lvl6pPr>
            <a:lvl7pPr marL="2743200" indent="0">
              <a:buNone/>
              <a:defRPr lang="zh-TW" sz="1400">
                <a:solidFill>
                  <a:schemeClr val="tx1">
                    <a:tint val="75000"/>
                  </a:schemeClr>
                </a:solidFill>
              </a:defRPr>
            </a:lvl7pPr>
            <a:lvl8pPr marL="3200400" indent="0">
              <a:buNone/>
              <a:defRPr lang="zh-TW" sz="1400">
                <a:solidFill>
                  <a:schemeClr val="tx1">
                    <a:tint val="75000"/>
                  </a:schemeClr>
                </a:solidFill>
              </a:defRPr>
            </a:lvl8pPr>
            <a:lvl9pPr marL="3657600" indent="0">
              <a:buNone/>
              <a:defRPr lang="zh-TW" sz="14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239734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64050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CAD085-E8A6-8845-BD4E-CB4CCA059FC4}" type="datetimeFigureOut">
              <a:rPr lang="en-US" smtClean="0"/>
              <a:t>8/23/2024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61321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9144000" cy="1506538"/>
            <a:chOff x="0" y="0"/>
            <a:chExt cx="9144000" cy="1506538"/>
          </a:xfrm>
        </p:grpSpPr>
        <p:pic>
          <p:nvPicPr>
            <p:cNvPr id="7" name="Rectangle 6"/>
            <p:cNvPicPr>
              <a:picLocks noChangeAspect="1"/>
            </p:cNvPicPr>
            <p:nvPr/>
          </p:nvPicPr>
          <p:blipFill>
            <a:blip r:embed="rId9" cstate="print">
              <a:duotone>
                <a:schemeClr val="accent1"/>
                <a:srgbClr val="FFFFFF"/>
              </a:duotone>
            </a:blip>
            <a:srcRect/>
            <a:stretch>
              <a:fillRect/>
            </a:stretch>
          </p:blipFill>
          <p:spPr>
            <a:xfrm>
              <a:off x="0" y="1"/>
              <a:ext cx="9144000" cy="1419224"/>
            </a:xfrm>
            <a:prstGeom prst="rect">
              <a:avLst/>
            </a:prstGeom>
            <a:noFill/>
            <a:ln>
              <a:noFill/>
            </a:ln>
          </p:spPr>
        </p:pic>
        <p:sp>
          <p:nvSpPr>
            <p:cNvPr id="10" name="Rectangle 9"/>
            <p:cNvSpPr/>
            <p:nvPr/>
          </p:nvSpPr>
          <p:spPr>
            <a:xfrm>
              <a:off x="0" y="0"/>
              <a:ext cx="9144000" cy="1447800"/>
            </a:xfrm>
            <a:prstGeom prst="rect">
              <a:avLst/>
            </a:prstGeom>
            <a:gradFill flip="none" rotWithShape="1">
              <a:gsLst>
                <a:gs pos="0">
                  <a:schemeClr val="accent1"/>
                </a:gs>
                <a:gs pos="49000">
                  <a:schemeClr val="accent1">
                    <a:tint val="20000"/>
                    <a:alpha val="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8" name="Straight Connector 7"/>
            <p:cNvCxnSpPr/>
            <p:nvPr/>
          </p:nvCxnSpPr>
          <p:spPr>
            <a:xfrm>
              <a:off x="0" y="142875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504950"/>
              <a:ext cx="9144000" cy="1588"/>
            </a:xfrm>
            <a:prstGeom prst="line">
              <a:avLst/>
            </a:prstGeom>
            <a:ln w="15875" cap="flat" cmpd="sng" algn="ctr">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Rectangle 2"/>
          <p:cNvSpPr>
            <a:spLocks noGrp="1"/>
          </p:cNvSpPr>
          <p:nvPr>
            <p:ph type="body" idx="1"/>
          </p:nvPr>
        </p:nvSpPr>
        <p:spPr>
          <a:xfrm>
            <a:off x="457200" y="1600200"/>
            <a:ext cx="8229600" cy="4525963"/>
          </a:xfrm>
          <a:prstGeom prst="rect">
            <a:avLst/>
          </a:prstGeom>
        </p:spPr>
        <p:txBody>
          <a:bodyPr vert="horz" rtlCol="0">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4" name="Rectangle 3"/>
          <p:cNvSpPr>
            <a:spLocks noGrp="1"/>
          </p:cNvSpPr>
          <p:nvPr>
            <p:ph type="dt" sz="half" idx="2"/>
          </p:nvPr>
        </p:nvSpPr>
        <p:spPr>
          <a:xfrm>
            <a:off x="457200" y="6356350"/>
            <a:ext cx="2133600" cy="365125"/>
          </a:xfrm>
          <a:prstGeom prst="rect">
            <a:avLst/>
          </a:prstGeom>
        </p:spPr>
        <p:txBody>
          <a:bodyPr vert="horz" rtlCol="0" anchor="ctr"/>
          <a:lstStyle>
            <a:lvl1pPr algn="l" latinLnBrk="0">
              <a:defRPr lang="zh-TW" sz="1200">
                <a:solidFill>
                  <a:schemeClr val="tx1">
                    <a:tint val="75000"/>
                  </a:schemeClr>
                </a:solidFill>
              </a:defRPr>
            </a:lvl1pPr>
          </a:lstStyle>
          <a:p>
            <a:fld id="{5BCAD085-E8A6-8845-BD4E-CB4CCA059FC4}" type="datetimeFigureOut">
              <a:rPr lang="en-US" smtClean="0"/>
              <a:t>8/23/2024</a:t>
            </a:fld>
            <a:endParaRPr lang="en-US"/>
          </a:p>
        </p:txBody>
      </p:sp>
      <p:sp>
        <p:nvSpPr>
          <p:cNvPr id="5" name="Rectangle 4"/>
          <p:cNvSpPr>
            <a:spLocks noGrp="1"/>
          </p:cNvSpPr>
          <p:nvPr>
            <p:ph type="ftr" sz="quarter" idx="3"/>
          </p:nvPr>
        </p:nvSpPr>
        <p:spPr>
          <a:xfrm>
            <a:off x="3124200" y="6356350"/>
            <a:ext cx="2895600" cy="365125"/>
          </a:xfrm>
          <a:prstGeom prst="rect">
            <a:avLst/>
          </a:prstGeom>
        </p:spPr>
        <p:txBody>
          <a:bodyPr vert="horz" rtlCol="0" anchor="ctr"/>
          <a:lstStyle>
            <a:lvl1pPr algn="ctr" latinLnBrk="0">
              <a:defRPr lang="zh-TW" sz="1200">
                <a:solidFill>
                  <a:schemeClr val="tx1">
                    <a:tint val="75000"/>
                  </a:schemeClr>
                </a:solidFill>
              </a:defRPr>
            </a:lvl1pPr>
          </a:lstStyle>
          <a:p>
            <a:endParaRPr lang="en-US"/>
          </a:p>
        </p:txBody>
      </p:sp>
      <p:sp>
        <p:nvSpPr>
          <p:cNvPr id="6" name="Rectangle 5"/>
          <p:cNvSpPr>
            <a:spLocks noGrp="1"/>
          </p:cNvSpPr>
          <p:nvPr>
            <p:ph type="sldNum" sz="quarter" idx="4"/>
          </p:nvPr>
        </p:nvSpPr>
        <p:spPr>
          <a:xfrm>
            <a:off x="6553200" y="6356350"/>
            <a:ext cx="2133600" cy="365125"/>
          </a:xfrm>
          <a:prstGeom prst="rect">
            <a:avLst/>
          </a:prstGeom>
        </p:spPr>
        <p:txBody>
          <a:bodyPr vert="horz" rtlCol="0" anchor="ctr"/>
          <a:lstStyle>
            <a:lvl1pPr algn="r" latinLnBrk="0">
              <a:defRPr lang="zh-TW" sz="1200">
                <a:solidFill>
                  <a:schemeClr val="tx1">
                    <a:tint val="75000"/>
                  </a:schemeClr>
                </a:solidFill>
              </a:defRPr>
            </a:lvl1pPr>
          </a:lstStyle>
          <a:p>
            <a:fld id="{C1FF6DA9-008F-8B48-92A6-B652298478BF}" type="slidenum">
              <a:rPr lang="en-US" smtClean="0"/>
              <a:t>‹#›</a:t>
            </a:fld>
            <a:endParaRPr lang="en-US"/>
          </a:p>
        </p:txBody>
      </p:sp>
      <p:sp>
        <p:nvSpPr>
          <p:cNvPr id="13" name="Rectangle 12"/>
          <p:cNvSpPr>
            <a:spLocks noGrp="1"/>
          </p:cNvSpPr>
          <p:nvPr>
            <p:ph type="title"/>
          </p:nvPr>
        </p:nvSpPr>
        <p:spPr>
          <a:xfrm>
            <a:off x="457200" y="152400"/>
            <a:ext cx="8229600" cy="1265238"/>
          </a:xfrm>
          <a:prstGeom prst="rect">
            <a:avLst/>
          </a:prstGeom>
        </p:spPr>
        <p:txBody>
          <a:bodyPr vert="horz" rtlCol="0" anchor="ctr">
            <a:normAutofit/>
          </a:bodyPr>
          <a:lstStyle/>
          <a:p>
            <a:r>
              <a:rPr lang="zh-TW"/>
              <a:t>按一下以編輯母片標題樣式</a:t>
            </a:r>
          </a:p>
        </p:txBody>
      </p:sp>
    </p:spTree>
    <p:extLst>
      <p:ext uri="{BB962C8B-B14F-4D97-AF65-F5344CB8AC3E}">
        <p14:creationId xmlns:p14="http://schemas.microsoft.com/office/powerpoint/2010/main" val="11588268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rtl="0" eaLnBrk="1" latinLnBrk="0" hangingPunct="1">
        <a:spcBef>
          <a:spcPct val="0"/>
        </a:spcBef>
        <a:buNone/>
        <a:defRPr kumimoji="0" lang="zh-TW" sz="4000" b="0" u="none" strike="noStrike" kern="1200" cap="none" spc="0" normalizeH="0" baseline="0">
          <a:ln>
            <a:noFill/>
          </a:ln>
          <a:solidFill>
            <a:schemeClr val="tx1"/>
          </a:solidFill>
          <a:effectLst>
            <a:outerShdw blurRad="50800" dist="50800" dir="2700000" algn="tl" rotWithShape="0">
              <a:srgbClr val="000000">
                <a:alpha val="43137"/>
              </a:srgbClr>
            </a:outerShdw>
          </a:effectLst>
          <a:uLnTx/>
          <a:uFillTx/>
          <a:latin typeface="+mj-lt"/>
          <a:ea typeface="+mj-ea"/>
          <a:cs typeface="+mj-cs"/>
        </a:defRPr>
      </a:lvl1pPr>
    </p:titleStyle>
    <p:bodyStyle>
      <a:lvl1pPr marL="342900" indent="-342900" algn="l" rtl="0" eaLnBrk="1" latinLnBrk="0" hangingPunct="1">
        <a:spcBef>
          <a:spcPct val="20000"/>
        </a:spcBef>
        <a:spcAft>
          <a:spcPts val="400"/>
        </a:spcAft>
        <a:buFont typeface="Arial"/>
        <a:buChar char="•"/>
        <a:defRPr lang="zh-TW" sz="2800" kern="1200">
          <a:solidFill>
            <a:schemeClr val="tx1"/>
          </a:solidFill>
          <a:effectLst>
            <a:outerShdw blurRad="50800" dist="50800" dir="2700000" algn="tl" rotWithShape="0">
              <a:srgbClr val="000000">
                <a:alpha val="43137"/>
              </a:srgbClr>
            </a:outerShdw>
          </a:effectLst>
          <a:latin typeface="+mn-lt"/>
          <a:ea typeface="+mn-ea"/>
          <a:cs typeface="+mn-cs"/>
        </a:defRPr>
      </a:lvl1pPr>
      <a:lvl2pPr marL="742950" indent="-285750" algn="l" rtl="0" eaLnBrk="1" latinLnBrk="0" hangingPunct="1">
        <a:spcBef>
          <a:spcPct val="20000"/>
        </a:spcBef>
        <a:buFont typeface="Arial"/>
        <a:buChar char="–"/>
        <a:defRPr lang="zh-TW" sz="2400" kern="1200">
          <a:solidFill>
            <a:schemeClr val="tx1"/>
          </a:solidFill>
          <a:effectLst>
            <a:outerShdw blurRad="50800" dist="50800" dir="2700000" algn="tl" rotWithShape="0">
              <a:srgbClr val="000000">
                <a:alpha val="43137"/>
              </a:srgbClr>
            </a:outerShdw>
          </a:effectLst>
          <a:latin typeface="+mn-lt"/>
          <a:ea typeface="+mn-ea"/>
          <a:cs typeface="+mn-cs"/>
        </a:defRPr>
      </a:lvl2pPr>
      <a:lvl3pPr marL="1143000" indent="-228600" algn="l" rtl="0" eaLnBrk="1" latinLnBrk="0" hangingPunct="1">
        <a:spcBef>
          <a:spcPct val="20000"/>
        </a:spcBef>
        <a:buFont typeface="Arial"/>
        <a:buChar char="•"/>
        <a:defRPr lang="zh-TW" sz="2000" kern="1200">
          <a:solidFill>
            <a:schemeClr val="tx1"/>
          </a:solidFill>
          <a:effectLst>
            <a:outerShdw blurRad="50800" dist="50800" dir="2700000" algn="tl" rotWithShape="0">
              <a:srgbClr val="000000">
                <a:alpha val="43137"/>
              </a:srgbClr>
            </a:outerShdw>
          </a:effectLst>
          <a:latin typeface="+mn-lt"/>
          <a:ea typeface="+mn-ea"/>
          <a:cs typeface="+mn-cs"/>
        </a:defRPr>
      </a:lvl3pPr>
      <a:lvl4pPr marL="16002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4pPr>
      <a:lvl5pPr marL="20574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5pPr>
      <a:lvl6pPr marL="2514600" indent="-228600" algn="l" rtl="0" eaLnBrk="1" latinLnBrk="0" hangingPunct="1">
        <a:spcBef>
          <a:spcPct val="20000"/>
        </a:spcBef>
        <a:buFont typeface="Arial"/>
        <a:buChar char="•"/>
        <a:defRPr lang="zh-TW"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lang="zh-TW"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lang="zh-TW"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lang="zh-TW" sz="2000" kern="1200">
          <a:solidFill>
            <a:schemeClr val="tx1"/>
          </a:solidFill>
          <a:latin typeface="+mn-lt"/>
          <a:ea typeface="+mn-ea"/>
          <a:cs typeface="+mn-cs"/>
        </a:defRPr>
      </a:lvl9pPr>
    </p:bodyStyle>
    <p:otherStyle>
      <a:lvl1pPr marL="0" algn="l" rtl="0" eaLnBrk="1" latinLnBrk="0" hangingPunct="1">
        <a:defRPr lang="zh-TW" kern="1200">
          <a:solidFill>
            <a:schemeClr val="tx1"/>
          </a:solidFill>
          <a:latin typeface="+mn-lt"/>
          <a:ea typeface="+mn-ea"/>
          <a:cs typeface="+mn-cs"/>
        </a:defRPr>
      </a:lvl1pPr>
      <a:lvl2pPr marL="457200" algn="l" rtl="0" eaLnBrk="1" hangingPunct="1">
        <a:defRPr lang="zh-TW" kern="1200">
          <a:solidFill>
            <a:schemeClr val="tx1"/>
          </a:solidFill>
          <a:latin typeface="+mn-lt"/>
          <a:ea typeface="+mn-ea"/>
          <a:cs typeface="+mn-cs"/>
        </a:defRPr>
      </a:lvl2pPr>
      <a:lvl3pPr marL="914400" algn="l" rtl="0" eaLnBrk="1" hangingPunct="1">
        <a:defRPr lang="zh-TW" kern="1200">
          <a:solidFill>
            <a:schemeClr val="tx1"/>
          </a:solidFill>
          <a:latin typeface="+mn-lt"/>
          <a:ea typeface="+mn-ea"/>
          <a:cs typeface="+mn-cs"/>
        </a:defRPr>
      </a:lvl3pPr>
      <a:lvl4pPr marL="1371600" algn="l" rtl="0" eaLnBrk="1" hangingPunct="1">
        <a:defRPr lang="zh-TW" kern="1200">
          <a:solidFill>
            <a:schemeClr val="tx1"/>
          </a:solidFill>
          <a:latin typeface="+mn-lt"/>
          <a:ea typeface="+mn-ea"/>
          <a:cs typeface="+mn-cs"/>
        </a:defRPr>
      </a:lvl4pPr>
      <a:lvl5pPr marL="1828800" algn="l" rtl="0" eaLnBrk="1" hangingPunct="1">
        <a:defRPr lang="zh-TW" kern="1200">
          <a:solidFill>
            <a:schemeClr val="tx1"/>
          </a:solidFill>
          <a:latin typeface="+mn-lt"/>
          <a:ea typeface="+mn-ea"/>
          <a:cs typeface="+mn-cs"/>
        </a:defRPr>
      </a:lvl5pPr>
      <a:lvl6pPr marL="2286000" algn="l" rtl="0" eaLnBrk="1" hangingPunct="1">
        <a:defRPr lang="zh-TW" kern="1200">
          <a:solidFill>
            <a:schemeClr val="tx1"/>
          </a:solidFill>
          <a:latin typeface="+mn-lt"/>
          <a:ea typeface="+mn-ea"/>
          <a:cs typeface="+mn-cs"/>
        </a:defRPr>
      </a:lvl6pPr>
      <a:lvl7pPr marL="2743200" algn="l" rtl="0" eaLnBrk="1" hangingPunct="1">
        <a:defRPr lang="zh-TW" kern="1200">
          <a:solidFill>
            <a:schemeClr val="tx1"/>
          </a:solidFill>
          <a:latin typeface="+mn-lt"/>
          <a:ea typeface="+mn-ea"/>
          <a:cs typeface="+mn-cs"/>
        </a:defRPr>
      </a:lvl7pPr>
      <a:lvl8pPr marL="3200400" algn="l" rtl="0" eaLnBrk="1" hangingPunct="1">
        <a:defRPr lang="zh-TW" kern="1200">
          <a:solidFill>
            <a:schemeClr val="tx1"/>
          </a:solidFill>
          <a:latin typeface="+mn-lt"/>
          <a:ea typeface="+mn-ea"/>
          <a:cs typeface="+mn-cs"/>
        </a:defRPr>
      </a:lvl8pPr>
      <a:lvl9pPr marL="3657600" algn="l" rtl="0" eaLnBrk="1" hangingPunct="1">
        <a:defRPr lang="zh-TW"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AJiQZS5zVA4"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youtu.be/9hTJBGmEDPs?t=7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Kotv9ln-3Fg&amp;list=PLPh89N96p447xu4fBpJKapUiwPJ7A7Nok&amp;index=5"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youtu.be/RJus4obV2pU?list=PLPh89N96p447xu4fBpJKapUiwPJ7A7Nok&amp;t=2783"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youtube.com/watch?v=k3NlQiF_yOY"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陳擎文</a:t>
            </a:r>
            <a:endParaRPr dirty="0"/>
          </a:p>
        </p:txBody>
      </p:sp>
      <p:sp>
        <p:nvSpPr>
          <p:cNvPr id="4" name="副標題 3">
            <a:extLst>
              <a:ext uri="{FF2B5EF4-FFF2-40B4-BE49-F238E27FC236}">
                <a16:creationId xmlns:a16="http://schemas.microsoft.com/office/drawing/2014/main" id="{CC255929-1F5D-4B46-AD0A-3BF92435D0AC}"/>
              </a:ext>
            </a:extLst>
          </p:cNvPr>
          <p:cNvSpPr>
            <a:spLocks noGrp="1"/>
          </p:cNvSpPr>
          <p:nvPr>
            <p:ph type="subTitle" idx="1"/>
          </p:nvPr>
        </p:nvSpPr>
        <p:spPr>
          <a:xfrm>
            <a:off x="337351" y="1018095"/>
            <a:ext cx="8495931" cy="3687070"/>
          </a:xfrm>
        </p:spPr>
        <p:txBody>
          <a:bodyPr>
            <a:normAutofit fontScale="92500" lnSpcReduction="10000"/>
          </a:bodyPr>
          <a:lstStyle/>
          <a:p>
            <a:r>
              <a:rPr lang="zh-TW" altLang="en-US" dirty="0"/>
              <a:t>社交商務與網紅經濟</a:t>
            </a:r>
            <a:endParaRPr lang="en-US" altLang="zh-TW" dirty="0"/>
          </a:p>
          <a:p>
            <a:r>
              <a:rPr lang="zh-CN" altLang="en-US" dirty="0"/>
              <a:t>使用</a:t>
            </a:r>
            <a:r>
              <a:rPr lang="en-US" altLang="zh-TW" dirty="0"/>
              <a:t>UGC</a:t>
            </a:r>
            <a:r>
              <a:rPr lang="zh-TW" altLang="en-US" dirty="0"/>
              <a:t>進行營銷</a:t>
            </a:r>
            <a:r>
              <a:rPr lang="zh-CN" altLang="en-US" dirty="0"/>
              <a:t>是新的趨勢</a:t>
            </a:r>
            <a:endParaRPr lang="en-US" altLang="zh-CN" dirty="0"/>
          </a:p>
          <a:p>
            <a:r>
              <a:rPr lang="zh-TW" altLang="en-US" sz="4300" dirty="0"/>
              <a:t>➜</a:t>
            </a:r>
            <a:r>
              <a:rPr lang="zh-CN" altLang="en-US" sz="4300" dirty="0"/>
              <a:t>以小紅書，</a:t>
            </a:r>
            <a:r>
              <a:rPr lang="en-US" altLang="zh-CN" sz="4300" dirty="0" err="1"/>
              <a:t>shein</a:t>
            </a:r>
            <a:r>
              <a:rPr lang="zh-CN" altLang="en-US" sz="4300" dirty="0"/>
              <a:t>為例</a:t>
            </a:r>
            <a:endParaRPr lang="zh-TW" altLang="en-US" sz="4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BB5F1905-4002-4E59-A3F5-2F5926322959}"/>
              </a:ext>
            </a:extLst>
          </p:cNvPr>
          <p:cNvSpPr>
            <a:spLocks noGrp="1"/>
          </p:cNvSpPr>
          <p:nvPr>
            <p:ph type="subTitle" idx="1"/>
          </p:nvPr>
        </p:nvSpPr>
        <p:spPr/>
        <p:txBody>
          <a:bodyPr/>
          <a:lstStyle/>
          <a:p>
            <a:r>
              <a:rPr lang="en-US" altLang="zh-CN" dirty="0"/>
              <a:t>3. </a:t>
            </a:r>
            <a:r>
              <a:rPr lang="zh-TW" altLang="en-US" dirty="0"/>
              <a:t>社交商務平台與案例分析</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dirty="0">
                <a:solidFill>
                  <a:srgbClr val="7030A0"/>
                </a:solidFill>
              </a:rPr>
              <a:t>Instagram：</a:t>
            </a:r>
            <a:endParaRPr lang="en-US" dirty="0">
              <a:solidFill>
                <a:srgbClr val="7030A0"/>
              </a:solidFill>
            </a:endParaRPr>
          </a:p>
          <a:p>
            <a:pPr lvl="1"/>
            <a:r>
              <a:rPr dirty="0"/>
              <a:t>Instagram提供了豐富的商業工具，如購物標籤、品牌合作管理工具等，幫助企業直接在平台內進行銷售和推廣。</a:t>
            </a:r>
          </a:p>
          <a:p>
            <a:r>
              <a:rPr dirty="0">
                <a:solidFill>
                  <a:srgbClr val="7030A0"/>
                </a:solidFill>
              </a:rPr>
              <a:t>Facebook：</a:t>
            </a:r>
            <a:endParaRPr lang="en-US" dirty="0">
              <a:solidFill>
                <a:srgbClr val="7030A0"/>
              </a:solidFill>
            </a:endParaRPr>
          </a:p>
          <a:p>
            <a:pPr lvl="1"/>
            <a:r>
              <a:rPr dirty="0"/>
              <a:t>Facebook Marketplace和Facebook Shops使企業能夠直接在平台上展示和銷售產品，同時借助Facebook的廣告系統精準投放廣告。</a:t>
            </a:r>
          </a:p>
          <a:p>
            <a:r>
              <a:rPr dirty="0">
                <a:solidFill>
                  <a:srgbClr val="7030A0"/>
                </a:solidFill>
              </a:rPr>
              <a:t>微信（WeChat）：</a:t>
            </a:r>
            <a:endParaRPr lang="en-US" dirty="0">
              <a:solidFill>
                <a:srgbClr val="7030A0"/>
              </a:solidFill>
            </a:endParaRPr>
          </a:p>
          <a:p>
            <a:pPr lvl="1"/>
            <a:r>
              <a:rPr dirty="0"/>
              <a:t>微信結合了社交、支付和電商功能，形成了獨特的社交商務生態系統，特別是在中國市場具有強大影響力。</a:t>
            </a:r>
          </a:p>
          <a:p>
            <a:r>
              <a:rPr dirty="0">
                <a:solidFill>
                  <a:srgbClr val="7030A0"/>
                </a:solidFill>
              </a:rPr>
              <a:t>TikTok：</a:t>
            </a:r>
            <a:endParaRPr lang="en-US" dirty="0">
              <a:solidFill>
                <a:srgbClr val="7030A0"/>
              </a:solidFill>
            </a:endParaRPr>
          </a:p>
          <a:p>
            <a:pPr lvl="1"/>
            <a:r>
              <a:rPr dirty="0"/>
              <a:t>TikTok通過短視頻內容和直播功能，迅速成為年輕一代消費者的重要購物渠道，品牌可以通過與創作者合作來進行產品推廣。</a:t>
            </a:r>
            <a:endParaRPr lang="en-US" dirty="0"/>
          </a:p>
          <a:p>
            <a:r>
              <a:rPr lang="zh-TW" altLang="en-US" dirty="0">
                <a:solidFill>
                  <a:srgbClr val="7030A0"/>
                </a:solidFill>
              </a:rPr>
              <a:t>小紅書（</a:t>
            </a:r>
            <a:r>
              <a:rPr lang="en-US" altLang="zh-TW" dirty="0" err="1">
                <a:solidFill>
                  <a:srgbClr val="7030A0"/>
                </a:solidFill>
              </a:rPr>
              <a:t>Xiaohongshu</a:t>
            </a:r>
            <a:r>
              <a:rPr lang="zh-TW" altLang="en-US" dirty="0">
                <a:solidFill>
                  <a:srgbClr val="7030A0"/>
                </a:solidFill>
              </a:rPr>
              <a:t>）： </a:t>
            </a:r>
            <a:endParaRPr lang="en-US" altLang="zh-TW" dirty="0">
              <a:solidFill>
                <a:srgbClr val="7030A0"/>
              </a:solidFill>
            </a:endParaRPr>
          </a:p>
          <a:p>
            <a:pPr lvl="1"/>
            <a:r>
              <a:rPr lang="zh-TW" altLang="en-US" dirty="0"/>
              <a:t>小紅書結合了社交媒體和電商功能，通過用戶生成的內容（</a:t>
            </a:r>
            <a:r>
              <a:rPr lang="en-US" altLang="zh-TW" dirty="0"/>
              <a:t>UGC</a:t>
            </a:r>
            <a:r>
              <a:rPr lang="zh-TW" altLang="en-US" dirty="0"/>
              <a:t>）來進行產品推薦和分享，形成了高度信任的社群購物平台。品牌可以在小紅書上建立官方賬號，通過種草筆記、直播和電商入口直接與消費者互動和銷售產品，特別在中國年輕消費者中有著強大的影響力。</a:t>
            </a:r>
            <a:endParaRPr dirty="0"/>
          </a:p>
        </p:txBody>
      </p:sp>
      <p:sp>
        <p:nvSpPr>
          <p:cNvPr id="2" name="Title 1"/>
          <p:cNvSpPr>
            <a:spLocks noGrp="1"/>
          </p:cNvSpPr>
          <p:nvPr>
            <p:ph type="title"/>
          </p:nvPr>
        </p:nvSpPr>
        <p:spPr/>
        <p:txBody>
          <a:bodyPr/>
          <a:lstStyle/>
          <a:p>
            <a:r>
              <a:t>主流社交商務平台</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BB5F1905-4002-4E59-A3F5-2F5926322959}"/>
              </a:ext>
            </a:extLst>
          </p:cNvPr>
          <p:cNvSpPr>
            <a:spLocks noGrp="1"/>
          </p:cNvSpPr>
          <p:nvPr>
            <p:ph type="subTitle" idx="1"/>
          </p:nvPr>
        </p:nvSpPr>
        <p:spPr/>
        <p:txBody>
          <a:bodyPr>
            <a:normAutofit/>
          </a:bodyPr>
          <a:lstStyle/>
          <a:p>
            <a:r>
              <a:rPr lang="en-US" altLang="zh-CN" dirty="0"/>
              <a:t>4. </a:t>
            </a:r>
            <a:r>
              <a:rPr lang="zh-TW" altLang="en-US" dirty="0"/>
              <a:t>社交商務</a:t>
            </a:r>
            <a:r>
              <a:rPr lang="zh-CN" altLang="en-US" dirty="0"/>
              <a:t>的代表平台：小紅書</a:t>
            </a:r>
            <a:endParaRPr lang="zh-TW" altLang="en-US" dirty="0"/>
          </a:p>
        </p:txBody>
      </p:sp>
    </p:spTree>
    <p:extLst>
      <p:ext uri="{BB962C8B-B14F-4D97-AF65-F5344CB8AC3E}">
        <p14:creationId xmlns:p14="http://schemas.microsoft.com/office/powerpoint/2010/main" val="2145524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zh-TW" altLang="en-US" dirty="0">
                <a:solidFill>
                  <a:srgbClr val="7030A0"/>
                </a:solidFill>
              </a:rPr>
              <a:t>小紅書（</a:t>
            </a:r>
            <a:r>
              <a:rPr lang="en-US" altLang="zh-TW" dirty="0" err="1">
                <a:solidFill>
                  <a:srgbClr val="7030A0"/>
                </a:solidFill>
              </a:rPr>
              <a:t>Xiaohongshu</a:t>
            </a:r>
            <a:r>
              <a:rPr lang="zh-TW" altLang="en-US" dirty="0">
                <a:solidFill>
                  <a:srgbClr val="7030A0"/>
                </a:solidFill>
              </a:rPr>
              <a:t>）： </a:t>
            </a:r>
            <a:endParaRPr lang="en-US" altLang="zh-TW" dirty="0">
              <a:solidFill>
                <a:srgbClr val="7030A0"/>
              </a:solidFill>
            </a:endParaRPr>
          </a:p>
          <a:p>
            <a:pPr lvl="1"/>
            <a:r>
              <a:rPr lang="zh-TW" altLang="en-US" dirty="0"/>
              <a:t>小紅書結合了</a:t>
            </a:r>
            <a:r>
              <a:rPr lang="zh-TW" altLang="en-US" dirty="0">
                <a:solidFill>
                  <a:srgbClr val="C00000"/>
                </a:solidFill>
                <a:highlight>
                  <a:srgbClr val="FFFF00"/>
                </a:highlight>
              </a:rPr>
              <a:t>社交媒體和電商</a:t>
            </a:r>
            <a:r>
              <a:rPr lang="zh-TW" altLang="en-US" dirty="0"/>
              <a:t>功能，</a:t>
            </a:r>
            <a:endParaRPr lang="en-US" altLang="zh-TW" dirty="0"/>
          </a:p>
          <a:p>
            <a:pPr lvl="1"/>
            <a:r>
              <a:rPr lang="zh-TW" altLang="en-US" dirty="0"/>
              <a:t>通過</a:t>
            </a:r>
            <a:r>
              <a:rPr lang="zh-TW" altLang="en-US" sz="4300" dirty="0">
                <a:solidFill>
                  <a:srgbClr val="C00000"/>
                </a:solidFill>
                <a:highlight>
                  <a:srgbClr val="FFFF00"/>
                </a:highlight>
              </a:rPr>
              <a:t>用戶生成的內容（</a:t>
            </a:r>
            <a:r>
              <a:rPr lang="en-US" altLang="zh-TW" sz="4300" dirty="0">
                <a:solidFill>
                  <a:srgbClr val="C00000"/>
                </a:solidFill>
                <a:highlight>
                  <a:srgbClr val="FFFF00"/>
                </a:highlight>
              </a:rPr>
              <a:t>UGC</a:t>
            </a:r>
            <a:r>
              <a:rPr lang="zh-TW" altLang="en-US" sz="4300" dirty="0">
                <a:solidFill>
                  <a:srgbClr val="C00000"/>
                </a:solidFill>
                <a:highlight>
                  <a:srgbClr val="FFFF00"/>
                </a:highlight>
              </a:rPr>
              <a:t>）</a:t>
            </a:r>
            <a:r>
              <a:rPr lang="zh-TW" altLang="en-US" dirty="0"/>
              <a:t>來進行</a:t>
            </a:r>
            <a:r>
              <a:rPr lang="zh-TW" altLang="en-US" dirty="0">
                <a:solidFill>
                  <a:srgbClr val="C00000"/>
                </a:solidFill>
              </a:rPr>
              <a:t>產品推薦和分享</a:t>
            </a:r>
            <a:r>
              <a:rPr lang="zh-TW" altLang="en-US" dirty="0"/>
              <a:t>，</a:t>
            </a:r>
            <a:endParaRPr lang="en-US" altLang="zh-TW" dirty="0"/>
          </a:p>
          <a:p>
            <a:pPr lvl="1"/>
            <a:r>
              <a:rPr lang="zh-TW" altLang="en-US" dirty="0">
                <a:solidFill>
                  <a:srgbClr val="7030A0"/>
                </a:solidFill>
              </a:rPr>
              <a:t>形成了高度信任的社群購物平台</a:t>
            </a:r>
            <a:r>
              <a:rPr lang="zh-TW" altLang="en-US" dirty="0"/>
              <a:t>。</a:t>
            </a:r>
            <a:endParaRPr lang="en-US" altLang="zh-TW" dirty="0"/>
          </a:p>
          <a:p>
            <a:pPr lvl="1"/>
            <a:r>
              <a:rPr lang="zh-TW" altLang="en-US" dirty="0"/>
              <a:t>品牌可以在小紅書上建立官方賬號，</a:t>
            </a:r>
            <a:endParaRPr lang="en-US" altLang="zh-TW" dirty="0"/>
          </a:p>
          <a:p>
            <a:pPr lvl="2"/>
            <a:r>
              <a:rPr lang="zh-TW" altLang="en-US" dirty="0">
                <a:solidFill>
                  <a:srgbClr val="7030A0"/>
                </a:solidFill>
              </a:rPr>
              <a:t>通過</a:t>
            </a:r>
            <a:r>
              <a:rPr lang="zh-TW" altLang="en-US" dirty="0">
                <a:solidFill>
                  <a:srgbClr val="7030A0"/>
                </a:solidFill>
                <a:highlight>
                  <a:srgbClr val="FFFF00"/>
                </a:highlight>
              </a:rPr>
              <a:t>種草筆記、</a:t>
            </a:r>
            <a:endParaRPr lang="en-US" altLang="zh-TW" dirty="0">
              <a:solidFill>
                <a:srgbClr val="7030A0"/>
              </a:solidFill>
              <a:highlight>
                <a:srgbClr val="FFFF00"/>
              </a:highlight>
            </a:endParaRPr>
          </a:p>
          <a:p>
            <a:pPr lvl="2"/>
            <a:r>
              <a:rPr lang="zh-TW" altLang="en-US" dirty="0">
                <a:solidFill>
                  <a:srgbClr val="7030A0"/>
                </a:solidFill>
                <a:highlight>
                  <a:srgbClr val="FFFF00"/>
                </a:highlight>
              </a:rPr>
              <a:t>直播</a:t>
            </a:r>
            <a:endParaRPr lang="en-US" altLang="zh-TW" dirty="0">
              <a:solidFill>
                <a:srgbClr val="7030A0"/>
              </a:solidFill>
              <a:highlight>
                <a:srgbClr val="FFFF00"/>
              </a:highlight>
            </a:endParaRPr>
          </a:p>
          <a:p>
            <a:pPr lvl="2"/>
            <a:r>
              <a:rPr lang="zh-TW" altLang="en-US" dirty="0">
                <a:solidFill>
                  <a:srgbClr val="7030A0"/>
                </a:solidFill>
                <a:highlight>
                  <a:srgbClr val="FFFF00"/>
                </a:highlight>
              </a:rPr>
              <a:t>和電商入口</a:t>
            </a:r>
            <a:endParaRPr lang="en-US" altLang="zh-TW" dirty="0">
              <a:solidFill>
                <a:srgbClr val="7030A0"/>
              </a:solidFill>
              <a:highlight>
                <a:srgbClr val="FFFF00"/>
              </a:highlight>
            </a:endParaRPr>
          </a:p>
          <a:p>
            <a:pPr lvl="1"/>
            <a:r>
              <a:rPr lang="zh-TW" altLang="en-US" dirty="0"/>
              <a:t>直接與消費者互動和銷售產品，</a:t>
            </a:r>
            <a:endParaRPr lang="en-US" altLang="zh-TW" dirty="0"/>
          </a:p>
          <a:p>
            <a:pPr lvl="1"/>
            <a:r>
              <a:rPr lang="zh-TW" altLang="en-US" dirty="0">
                <a:highlight>
                  <a:srgbClr val="FFFF00"/>
                </a:highlight>
              </a:rPr>
              <a:t>特別在</a:t>
            </a:r>
            <a:r>
              <a:rPr lang="zh-TW" altLang="en-US" sz="3900" dirty="0">
                <a:highlight>
                  <a:srgbClr val="FFFF00"/>
                </a:highlight>
              </a:rPr>
              <a:t>中國年輕消費者</a:t>
            </a:r>
            <a:r>
              <a:rPr lang="zh-TW" altLang="en-US" dirty="0">
                <a:highlight>
                  <a:srgbClr val="FFFF00"/>
                </a:highlight>
              </a:rPr>
              <a:t>中有著強大的影響力。</a:t>
            </a:r>
            <a:endParaRPr dirty="0">
              <a:highlight>
                <a:srgbClr val="FFFF00"/>
              </a:highlight>
            </a:endParaRPr>
          </a:p>
        </p:txBody>
      </p:sp>
      <p:sp>
        <p:nvSpPr>
          <p:cNvPr id="2" name="Title 1"/>
          <p:cNvSpPr>
            <a:spLocks noGrp="1"/>
          </p:cNvSpPr>
          <p:nvPr>
            <p:ph type="title"/>
          </p:nvPr>
        </p:nvSpPr>
        <p:spPr/>
        <p:txBody>
          <a:bodyPr/>
          <a:lstStyle/>
          <a:p>
            <a:r>
              <a:rPr dirty="0"/>
              <a:t>主流社交商務平台</a:t>
            </a:r>
          </a:p>
        </p:txBody>
      </p:sp>
    </p:spTree>
    <p:extLst>
      <p:ext uri="{BB962C8B-B14F-4D97-AF65-F5344CB8AC3E}">
        <p14:creationId xmlns:p14="http://schemas.microsoft.com/office/powerpoint/2010/main" val="861168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D8211C5-CEF5-4D5D-AC42-1FC6A62B81E9}"/>
              </a:ext>
            </a:extLst>
          </p:cNvPr>
          <p:cNvSpPr>
            <a:spLocks noGrp="1"/>
          </p:cNvSpPr>
          <p:nvPr>
            <p:ph idx="1"/>
          </p:nvPr>
        </p:nvSpPr>
        <p:spPr/>
        <p:txBody>
          <a:bodyPr>
            <a:normAutofit lnSpcReduction="10000"/>
          </a:bodyPr>
          <a:lstStyle/>
          <a:p>
            <a:r>
              <a:rPr lang="zh-TW" altLang="en-US" dirty="0"/>
              <a:t>小紅書</a:t>
            </a:r>
            <a:endParaRPr lang="en-US" altLang="zh-TW" dirty="0"/>
          </a:p>
          <a:p>
            <a:pPr lvl="1"/>
            <a:r>
              <a:rPr lang="zh-TW" altLang="en-US" dirty="0"/>
              <a:t>中國知名的</a:t>
            </a:r>
            <a:r>
              <a:rPr lang="zh-TW" altLang="en-US" dirty="0">
                <a:solidFill>
                  <a:srgbClr val="C00000"/>
                </a:solidFill>
              </a:rPr>
              <a:t>網路購物和社交</a:t>
            </a:r>
            <a:r>
              <a:rPr lang="en-US" altLang="zh-TW" dirty="0">
                <a:solidFill>
                  <a:srgbClr val="C00000"/>
                </a:solidFill>
              </a:rPr>
              <a:t>APP</a:t>
            </a:r>
          </a:p>
          <a:p>
            <a:pPr lvl="1"/>
            <a:r>
              <a:rPr lang="zh-TW" altLang="en-US" dirty="0"/>
              <a:t>有人將其比作「</a:t>
            </a:r>
            <a:r>
              <a:rPr lang="zh-TW" altLang="en-US" dirty="0">
                <a:solidFill>
                  <a:srgbClr val="7030A0"/>
                </a:solidFill>
              </a:rPr>
              <a:t>中國版的</a:t>
            </a:r>
            <a:r>
              <a:rPr lang="en-US" altLang="zh-TW" dirty="0">
                <a:solidFill>
                  <a:srgbClr val="7030A0"/>
                </a:solidFill>
              </a:rPr>
              <a:t>Instagram</a:t>
            </a:r>
            <a:r>
              <a:rPr lang="zh-TW" altLang="en-US" dirty="0"/>
              <a:t>」</a:t>
            </a:r>
            <a:endParaRPr lang="en-US" altLang="zh-TW" dirty="0"/>
          </a:p>
          <a:p>
            <a:pPr lvl="1"/>
            <a:r>
              <a:rPr lang="zh-TW" altLang="en-US" dirty="0"/>
              <a:t>因其除了知名電商可</a:t>
            </a:r>
            <a:r>
              <a:rPr lang="en-US" altLang="zh-TW" dirty="0"/>
              <a:t>PO</a:t>
            </a:r>
            <a:r>
              <a:rPr lang="zh-TW" altLang="en-US" dirty="0"/>
              <a:t>文外，普通人也能在此分享「好物」，</a:t>
            </a:r>
            <a:endParaRPr lang="en-US" altLang="zh-TW" dirty="0"/>
          </a:p>
          <a:p>
            <a:r>
              <a:rPr lang="zh-TW" altLang="en-US" dirty="0"/>
              <a:t>操作方式</a:t>
            </a:r>
            <a:r>
              <a:rPr lang="zh-TW" altLang="en-US" dirty="0">
                <a:solidFill>
                  <a:srgbClr val="7030A0"/>
                </a:solidFill>
              </a:rPr>
              <a:t>與</a:t>
            </a:r>
            <a:r>
              <a:rPr lang="en-US" altLang="zh-TW" dirty="0">
                <a:solidFill>
                  <a:srgbClr val="7030A0"/>
                </a:solidFill>
              </a:rPr>
              <a:t>Instagram</a:t>
            </a:r>
            <a:r>
              <a:rPr lang="zh-TW" altLang="en-US" dirty="0">
                <a:solidFill>
                  <a:srgbClr val="7030A0"/>
                </a:solidFill>
              </a:rPr>
              <a:t>差不多</a:t>
            </a:r>
            <a:endParaRPr lang="en-US" altLang="zh-TW" dirty="0">
              <a:solidFill>
                <a:srgbClr val="7030A0"/>
              </a:solidFill>
            </a:endParaRPr>
          </a:p>
          <a:p>
            <a:pPr lvl="1"/>
            <a:r>
              <a:rPr lang="zh-TW" altLang="en-US" dirty="0">
                <a:solidFill>
                  <a:srgbClr val="C00000"/>
                </a:solidFill>
              </a:rPr>
              <a:t>可發文</a:t>
            </a:r>
            <a:r>
              <a:rPr lang="en-US" altLang="zh-TW" dirty="0"/>
              <a:t>(</a:t>
            </a:r>
            <a:r>
              <a:rPr lang="zh-TW" altLang="en-US" dirty="0"/>
              <a:t>小紅書稱為</a:t>
            </a:r>
            <a:r>
              <a:rPr lang="zh-TW" altLang="en-US" dirty="0">
                <a:solidFill>
                  <a:srgbClr val="C00000"/>
                </a:solidFill>
              </a:rPr>
              <a:t>筆記</a:t>
            </a:r>
            <a:r>
              <a:rPr lang="en-US" altLang="zh-TW" dirty="0"/>
              <a:t>)</a:t>
            </a:r>
            <a:r>
              <a:rPr lang="zh-TW" altLang="en-US" dirty="0"/>
              <a:t>、</a:t>
            </a:r>
            <a:endParaRPr lang="en-US" altLang="zh-TW" dirty="0"/>
          </a:p>
          <a:p>
            <a:pPr lvl="1"/>
            <a:r>
              <a:rPr lang="zh-TW" altLang="en-US" dirty="0">
                <a:solidFill>
                  <a:srgbClr val="C00000"/>
                </a:solidFill>
              </a:rPr>
              <a:t>限時動態</a:t>
            </a:r>
            <a:r>
              <a:rPr lang="en-US" altLang="zh-TW" dirty="0"/>
              <a:t>(</a:t>
            </a:r>
            <a:r>
              <a:rPr lang="zh-TW" altLang="en-US" dirty="0"/>
              <a:t>小紅書稱</a:t>
            </a:r>
            <a:r>
              <a:rPr lang="zh-TW" altLang="en-US" dirty="0">
                <a:solidFill>
                  <a:srgbClr val="C00000"/>
                </a:solidFill>
              </a:rPr>
              <a:t>發佈瞬間</a:t>
            </a:r>
            <a:r>
              <a:rPr lang="en-US" altLang="zh-TW" dirty="0">
                <a:solidFill>
                  <a:srgbClr val="C00000"/>
                </a:solidFill>
              </a:rPr>
              <a:t>)</a:t>
            </a:r>
            <a:r>
              <a:rPr lang="zh-TW" altLang="en-US" dirty="0"/>
              <a:t>、</a:t>
            </a:r>
            <a:endParaRPr lang="en-US" altLang="zh-TW" dirty="0"/>
          </a:p>
          <a:p>
            <a:pPr lvl="1"/>
            <a:r>
              <a:rPr lang="zh-TW" altLang="en-US" dirty="0"/>
              <a:t>介面也是</a:t>
            </a:r>
            <a:r>
              <a:rPr lang="zh-TW" altLang="en-US" dirty="0">
                <a:solidFill>
                  <a:srgbClr val="C00000"/>
                </a:solidFill>
              </a:rPr>
              <a:t>圖片影音</a:t>
            </a:r>
            <a:r>
              <a:rPr lang="zh-TW" altLang="en-US" dirty="0"/>
              <a:t>為主，</a:t>
            </a:r>
            <a:endParaRPr lang="en-US" altLang="zh-TW" dirty="0"/>
          </a:p>
          <a:p>
            <a:pPr lvl="1"/>
            <a:r>
              <a:rPr lang="zh-TW" altLang="en-US" dirty="0"/>
              <a:t>亦有</a:t>
            </a:r>
            <a:r>
              <a:rPr lang="zh-TW" altLang="en-US" dirty="0">
                <a:solidFill>
                  <a:srgbClr val="C00000"/>
                </a:solidFill>
              </a:rPr>
              <a:t>按讚、分享、留言</a:t>
            </a:r>
            <a:r>
              <a:rPr lang="zh-TW" altLang="en-US" dirty="0"/>
              <a:t>等基本社群內容</a:t>
            </a:r>
          </a:p>
        </p:txBody>
      </p:sp>
      <p:sp>
        <p:nvSpPr>
          <p:cNvPr id="3" name="標題 2">
            <a:extLst>
              <a:ext uri="{FF2B5EF4-FFF2-40B4-BE49-F238E27FC236}">
                <a16:creationId xmlns:a16="http://schemas.microsoft.com/office/drawing/2014/main" id="{6DB9222F-C881-4578-9423-938A8A7B482F}"/>
              </a:ext>
            </a:extLst>
          </p:cNvPr>
          <p:cNvSpPr>
            <a:spLocks noGrp="1"/>
          </p:cNvSpPr>
          <p:nvPr>
            <p:ph type="title"/>
          </p:nvPr>
        </p:nvSpPr>
        <p:spPr/>
        <p:txBody>
          <a:bodyPr>
            <a:normAutofit/>
          </a:bodyPr>
          <a:lstStyle/>
          <a:p>
            <a:r>
              <a:rPr lang="zh-TW" altLang="en-US" dirty="0"/>
              <a:t>中國版</a:t>
            </a:r>
            <a:r>
              <a:rPr lang="en-US" altLang="zh-TW" dirty="0"/>
              <a:t>IG</a:t>
            </a:r>
            <a:r>
              <a:rPr lang="zh-CN" altLang="en-US" dirty="0"/>
              <a:t>：小紅書</a:t>
            </a:r>
            <a:endParaRPr lang="zh-TW" altLang="en-US" dirty="0"/>
          </a:p>
        </p:txBody>
      </p:sp>
    </p:spTree>
    <p:extLst>
      <p:ext uri="{BB962C8B-B14F-4D97-AF65-F5344CB8AC3E}">
        <p14:creationId xmlns:p14="http://schemas.microsoft.com/office/powerpoint/2010/main" val="44489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D8211C5-CEF5-4D5D-AC42-1FC6A62B81E9}"/>
              </a:ext>
            </a:extLst>
          </p:cNvPr>
          <p:cNvSpPr>
            <a:spLocks noGrp="1"/>
          </p:cNvSpPr>
          <p:nvPr>
            <p:ph idx="1"/>
          </p:nvPr>
        </p:nvSpPr>
        <p:spPr/>
        <p:txBody>
          <a:bodyPr>
            <a:normAutofit fontScale="92500" lnSpcReduction="10000"/>
          </a:bodyPr>
          <a:lstStyle/>
          <a:p>
            <a:r>
              <a:rPr lang="zh-TW" altLang="en-US" dirty="0"/>
              <a:t>用戶可在上面</a:t>
            </a:r>
            <a:endParaRPr lang="en-US" altLang="zh-TW" dirty="0"/>
          </a:p>
          <a:p>
            <a:pPr lvl="1"/>
            <a:r>
              <a:rPr lang="zh-TW" altLang="en-US" dirty="0">
                <a:solidFill>
                  <a:srgbClr val="C00000"/>
                </a:solidFill>
              </a:rPr>
              <a:t>分享美妝、穿搭；也能單純紀錄生活大小事，</a:t>
            </a:r>
            <a:endParaRPr lang="en-US" altLang="zh-TW" dirty="0">
              <a:solidFill>
                <a:srgbClr val="C00000"/>
              </a:solidFill>
            </a:endParaRPr>
          </a:p>
          <a:p>
            <a:r>
              <a:rPr lang="zh-TW" altLang="en-US" dirty="0"/>
              <a:t>目前在中國，小紅書是</a:t>
            </a:r>
            <a:endParaRPr lang="en-US" altLang="zh-TW" dirty="0"/>
          </a:p>
          <a:p>
            <a:pPr lvl="1"/>
            <a:r>
              <a:rPr lang="zh-TW" altLang="en-US" sz="3500" dirty="0">
                <a:solidFill>
                  <a:srgbClr val="7030A0"/>
                </a:solidFill>
              </a:rPr>
              <a:t>時下</a:t>
            </a:r>
            <a:r>
              <a:rPr lang="zh-TW" altLang="en-US" sz="3500" dirty="0">
                <a:solidFill>
                  <a:srgbClr val="7030A0"/>
                </a:solidFill>
                <a:highlight>
                  <a:srgbClr val="FFFF00"/>
                </a:highlight>
              </a:rPr>
              <a:t>少女</a:t>
            </a:r>
            <a:r>
              <a:rPr lang="zh-TW" altLang="en-US" sz="3500" dirty="0">
                <a:solidFill>
                  <a:srgbClr val="7030A0"/>
                </a:solidFill>
              </a:rPr>
              <a:t>想</a:t>
            </a:r>
            <a:r>
              <a:rPr lang="zh-TW" altLang="en-US" sz="3500" dirty="0">
                <a:solidFill>
                  <a:srgbClr val="7030A0"/>
                </a:solidFill>
                <a:highlight>
                  <a:srgbClr val="FFFF00"/>
                </a:highlight>
              </a:rPr>
              <a:t>追蹤流行資訊時必備的搜尋平台</a:t>
            </a:r>
            <a:r>
              <a:rPr lang="zh-TW" altLang="en-US" sz="3500" dirty="0"/>
              <a:t>，</a:t>
            </a:r>
            <a:endParaRPr lang="en-US" altLang="zh-TW" sz="3500" dirty="0"/>
          </a:p>
          <a:p>
            <a:pPr lvl="1"/>
            <a:r>
              <a:rPr lang="zh-TW" altLang="en-US" sz="3500" dirty="0"/>
              <a:t>有不少人</a:t>
            </a:r>
            <a:r>
              <a:rPr lang="zh-TW" altLang="en-US" sz="3500" dirty="0">
                <a:solidFill>
                  <a:srgbClr val="C00000"/>
                </a:solidFill>
                <a:highlight>
                  <a:srgbClr val="FFFF00"/>
                </a:highlight>
              </a:rPr>
              <a:t>把小紅書當成</a:t>
            </a:r>
            <a:r>
              <a:rPr lang="en-US" altLang="zh-TW" sz="3500" dirty="0">
                <a:solidFill>
                  <a:srgbClr val="C00000"/>
                </a:solidFill>
                <a:highlight>
                  <a:srgbClr val="FFFF00"/>
                </a:highlight>
              </a:rPr>
              <a:t>Google</a:t>
            </a:r>
            <a:r>
              <a:rPr lang="zh-TW" altLang="en-US" sz="3500" dirty="0">
                <a:solidFill>
                  <a:srgbClr val="C00000"/>
                </a:solidFill>
                <a:highlight>
                  <a:srgbClr val="FFFF00"/>
                </a:highlight>
              </a:rPr>
              <a:t>、百度</a:t>
            </a:r>
            <a:r>
              <a:rPr lang="zh-TW" altLang="en-US" sz="3500" dirty="0"/>
              <a:t>等搜尋引擎，</a:t>
            </a:r>
            <a:endParaRPr lang="en-US" altLang="zh-TW" sz="3500" dirty="0"/>
          </a:p>
          <a:p>
            <a:pPr lvl="1"/>
            <a:r>
              <a:rPr lang="zh-TW" altLang="en-US" sz="3500" dirty="0"/>
              <a:t>當</a:t>
            </a:r>
            <a:r>
              <a:rPr lang="zh-TW" altLang="en-US" sz="3500" dirty="0">
                <a:solidFill>
                  <a:srgbClr val="7030A0"/>
                </a:solidFill>
              </a:rPr>
              <a:t>想購物或有潮流相關問題時</a:t>
            </a:r>
            <a:r>
              <a:rPr lang="zh-CN" altLang="en-US" sz="3500" dirty="0">
                <a:solidFill>
                  <a:srgbClr val="7030A0"/>
                </a:solidFill>
              </a:rPr>
              <a:t>，</a:t>
            </a:r>
            <a:r>
              <a:rPr lang="zh-TW" altLang="en-US" sz="3500" dirty="0">
                <a:solidFill>
                  <a:srgbClr val="7030A0"/>
                </a:solidFill>
              </a:rPr>
              <a:t>都習慣</a:t>
            </a:r>
            <a:r>
              <a:rPr lang="zh-TW" altLang="en-US" sz="3500" dirty="0">
                <a:solidFill>
                  <a:srgbClr val="7030A0"/>
                </a:solidFill>
                <a:highlight>
                  <a:srgbClr val="FFFF00"/>
                </a:highlight>
              </a:rPr>
              <a:t>先使用小紅書搜尋</a:t>
            </a:r>
            <a:r>
              <a:rPr lang="zh-TW" altLang="en-US" sz="3500" dirty="0"/>
              <a:t>，</a:t>
            </a:r>
            <a:endParaRPr lang="en-US" altLang="zh-TW" sz="3500" dirty="0"/>
          </a:p>
          <a:p>
            <a:pPr lvl="1"/>
            <a:r>
              <a:rPr lang="zh-TW" altLang="en-US" sz="3500" dirty="0"/>
              <a:t>直接使用</a:t>
            </a:r>
            <a:r>
              <a:rPr lang="en-US" altLang="zh-TW" sz="3500" dirty="0"/>
              <a:t>APP</a:t>
            </a:r>
            <a:r>
              <a:rPr lang="zh-TW" altLang="en-US" sz="3500" dirty="0"/>
              <a:t>內的「商城」購買商品。</a:t>
            </a:r>
          </a:p>
        </p:txBody>
      </p:sp>
      <p:sp>
        <p:nvSpPr>
          <p:cNvPr id="3" name="標題 2">
            <a:extLst>
              <a:ext uri="{FF2B5EF4-FFF2-40B4-BE49-F238E27FC236}">
                <a16:creationId xmlns:a16="http://schemas.microsoft.com/office/drawing/2014/main" id="{6DB9222F-C881-4578-9423-938A8A7B482F}"/>
              </a:ext>
            </a:extLst>
          </p:cNvPr>
          <p:cNvSpPr>
            <a:spLocks noGrp="1"/>
          </p:cNvSpPr>
          <p:nvPr>
            <p:ph type="title"/>
          </p:nvPr>
        </p:nvSpPr>
        <p:spPr/>
        <p:txBody>
          <a:bodyPr>
            <a:normAutofit/>
          </a:bodyPr>
          <a:lstStyle/>
          <a:p>
            <a:r>
              <a:rPr lang="zh-TW" altLang="en-US" dirty="0"/>
              <a:t>中國版</a:t>
            </a:r>
            <a:r>
              <a:rPr lang="en-US" altLang="zh-TW" dirty="0"/>
              <a:t>IG</a:t>
            </a:r>
            <a:r>
              <a:rPr lang="zh-CN" altLang="en-US" dirty="0"/>
              <a:t>：小紅書</a:t>
            </a:r>
            <a:endParaRPr lang="zh-TW" altLang="en-US" dirty="0"/>
          </a:p>
        </p:txBody>
      </p:sp>
    </p:spTree>
    <p:extLst>
      <p:ext uri="{BB962C8B-B14F-4D97-AF65-F5344CB8AC3E}">
        <p14:creationId xmlns:p14="http://schemas.microsoft.com/office/powerpoint/2010/main" val="3973888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D8211C5-CEF5-4D5D-AC42-1FC6A62B81E9}"/>
              </a:ext>
            </a:extLst>
          </p:cNvPr>
          <p:cNvSpPr>
            <a:spLocks noGrp="1"/>
          </p:cNvSpPr>
          <p:nvPr>
            <p:ph idx="1"/>
          </p:nvPr>
        </p:nvSpPr>
        <p:spPr/>
        <p:txBody>
          <a:bodyPr>
            <a:normAutofit fontScale="92500" lnSpcReduction="10000"/>
          </a:bodyPr>
          <a:lstStyle/>
          <a:p>
            <a:r>
              <a:rPr lang="zh-TW" altLang="en-US" dirty="0"/>
              <a:t>用戶可在上面</a:t>
            </a:r>
            <a:endParaRPr lang="en-US" altLang="zh-TW" dirty="0"/>
          </a:p>
          <a:p>
            <a:pPr lvl="1"/>
            <a:r>
              <a:rPr lang="zh-TW" altLang="en-US" dirty="0">
                <a:solidFill>
                  <a:srgbClr val="C00000"/>
                </a:solidFill>
              </a:rPr>
              <a:t>分享美妝、穿搭；也能單純紀錄生活大小事，</a:t>
            </a:r>
            <a:endParaRPr lang="en-US" altLang="zh-TW" dirty="0">
              <a:solidFill>
                <a:srgbClr val="C00000"/>
              </a:solidFill>
            </a:endParaRPr>
          </a:p>
          <a:p>
            <a:r>
              <a:rPr lang="zh-TW" altLang="en-US" dirty="0"/>
              <a:t>目前在中國，小紅書是</a:t>
            </a:r>
            <a:endParaRPr lang="en-US" altLang="zh-TW" dirty="0"/>
          </a:p>
          <a:p>
            <a:pPr lvl="1"/>
            <a:r>
              <a:rPr lang="zh-TW" altLang="en-US" sz="3500" dirty="0">
                <a:solidFill>
                  <a:srgbClr val="7030A0"/>
                </a:solidFill>
              </a:rPr>
              <a:t>時下</a:t>
            </a:r>
            <a:r>
              <a:rPr lang="zh-TW" altLang="en-US" sz="3500" dirty="0">
                <a:solidFill>
                  <a:srgbClr val="7030A0"/>
                </a:solidFill>
                <a:highlight>
                  <a:srgbClr val="FFFF00"/>
                </a:highlight>
              </a:rPr>
              <a:t>少女</a:t>
            </a:r>
            <a:r>
              <a:rPr lang="zh-TW" altLang="en-US" sz="3500" dirty="0">
                <a:solidFill>
                  <a:srgbClr val="7030A0"/>
                </a:solidFill>
              </a:rPr>
              <a:t>想</a:t>
            </a:r>
            <a:r>
              <a:rPr lang="zh-TW" altLang="en-US" sz="3500" dirty="0">
                <a:solidFill>
                  <a:srgbClr val="7030A0"/>
                </a:solidFill>
                <a:highlight>
                  <a:srgbClr val="FFFF00"/>
                </a:highlight>
              </a:rPr>
              <a:t>追蹤流行資訊時必備的搜尋平台</a:t>
            </a:r>
            <a:r>
              <a:rPr lang="zh-TW" altLang="en-US" sz="3500" dirty="0"/>
              <a:t>，</a:t>
            </a:r>
            <a:endParaRPr lang="en-US" altLang="zh-TW" sz="3500" dirty="0"/>
          </a:p>
          <a:p>
            <a:pPr lvl="1"/>
            <a:r>
              <a:rPr lang="zh-TW" altLang="en-US" sz="3500" dirty="0"/>
              <a:t>有不少人</a:t>
            </a:r>
            <a:r>
              <a:rPr lang="zh-TW" altLang="en-US" sz="3500" dirty="0">
                <a:solidFill>
                  <a:srgbClr val="C00000"/>
                </a:solidFill>
                <a:highlight>
                  <a:srgbClr val="FFFF00"/>
                </a:highlight>
              </a:rPr>
              <a:t>把小紅書當成</a:t>
            </a:r>
            <a:r>
              <a:rPr lang="en-US" altLang="zh-TW" sz="3500" dirty="0">
                <a:solidFill>
                  <a:srgbClr val="C00000"/>
                </a:solidFill>
                <a:highlight>
                  <a:srgbClr val="FFFF00"/>
                </a:highlight>
              </a:rPr>
              <a:t>Google</a:t>
            </a:r>
            <a:r>
              <a:rPr lang="zh-TW" altLang="en-US" sz="3500" dirty="0">
                <a:solidFill>
                  <a:srgbClr val="C00000"/>
                </a:solidFill>
                <a:highlight>
                  <a:srgbClr val="FFFF00"/>
                </a:highlight>
              </a:rPr>
              <a:t>、百度</a:t>
            </a:r>
            <a:r>
              <a:rPr lang="zh-TW" altLang="en-US" sz="3500" dirty="0"/>
              <a:t>等搜尋引擎，</a:t>
            </a:r>
            <a:endParaRPr lang="en-US" altLang="zh-TW" sz="3500" dirty="0"/>
          </a:p>
          <a:p>
            <a:pPr lvl="1"/>
            <a:r>
              <a:rPr lang="zh-TW" altLang="en-US" sz="3500" dirty="0"/>
              <a:t>當</a:t>
            </a:r>
            <a:r>
              <a:rPr lang="zh-TW" altLang="en-US" sz="3500" dirty="0">
                <a:solidFill>
                  <a:srgbClr val="7030A0"/>
                </a:solidFill>
              </a:rPr>
              <a:t>想購物或有潮流相關問題時</a:t>
            </a:r>
            <a:r>
              <a:rPr lang="zh-CN" altLang="en-US" sz="3500" dirty="0">
                <a:solidFill>
                  <a:srgbClr val="7030A0"/>
                </a:solidFill>
              </a:rPr>
              <a:t>，</a:t>
            </a:r>
            <a:r>
              <a:rPr lang="zh-TW" altLang="en-US" sz="3500" dirty="0">
                <a:solidFill>
                  <a:srgbClr val="7030A0"/>
                </a:solidFill>
              </a:rPr>
              <a:t>都習慣</a:t>
            </a:r>
            <a:r>
              <a:rPr lang="zh-TW" altLang="en-US" sz="3500" dirty="0">
                <a:solidFill>
                  <a:srgbClr val="7030A0"/>
                </a:solidFill>
                <a:highlight>
                  <a:srgbClr val="FFFF00"/>
                </a:highlight>
              </a:rPr>
              <a:t>先使用小紅書搜尋</a:t>
            </a:r>
            <a:r>
              <a:rPr lang="zh-TW" altLang="en-US" sz="3500" dirty="0"/>
              <a:t>，</a:t>
            </a:r>
            <a:endParaRPr lang="en-US" altLang="zh-TW" sz="3500" dirty="0"/>
          </a:p>
          <a:p>
            <a:pPr lvl="1"/>
            <a:r>
              <a:rPr lang="zh-TW" altLang="en-US" sz="3500" dirty="0"/>
              <a:t>直接使用</a:t>
            </a:r>
            <a:r>
              <a:rPr lang="en-US" altLang="zh-TW" sz="3500" dirty="0"/>
              <a:t>APP</a:t>
            </a:r>
            <a:r>
              <a:rPr lang="zh-TW" altLang="en-US" sz="3500" dirty="0"/>
              <a:t>內的「商城」購買商品。</a:t>
            </a:r>
          </a:p>
        </p:txBody>
      </p:sp>
      <p:sp>
        <p:nvSpPr>
          <p:cNvPr id="3" name="標題 2">
            <a:extLst>
              <a:ext uri="{FF2B5EF4-FFF2-40B4-BE49-F238E27FC236}">
                <a16:creationId xmlns:a16="http://schemas.microsoft.com/office/drawing/2014/main" id="{6DB9222F-C881-4578-9423-938A8A7B482F}"/>
              </a:ext>
            </a:extLst>
          </p:cNvPr>
          <p:cNvSpPr>
            <a:spLocks noGrp="1"/>
          </p:cNvSpPr>
          <p:nvPr>
            <p:ph type="title"/>
          </p:nvPr>
        </p:nvSpPr>
        <p:spPr/>
        <p:txBody>
          <a:bodyPr>
            <a:normAutofit/>
          </a:bodyPr>
          <a:lstStyle/>
          <a:p>
            <a:r>
              <a:rPr lang="zh-TW" altLang="en-US" dirty="0"/>
              <a:t>中國版</a:t>
            </a:r>
            <a:r>
              <a:rPr lang="en-US" altLang="zh-TW" dirty="0"/>
              <a:t>IG</a:t>
            </a:r>
            <a:r>
              <a:rPr lang="zh-CN" altLang="en-US" dirty="0"/>
              <a:t>：小紅書</a:t>
            </a:r>
            <a:endParaRPr lang="zh-TW" altLang="en-US" dirty="0"/>
          </a:p>
        </p:txBody>
      </p:sp>
    </p:spTree>
    <p:extLst>
      <p:ext uri="{BB962C8B-B14F-4D97-AF65-F5344CB8AC3E}">
        <p14:creationId xmlns:p14="http://schemas.microsoft.com/office/powerpoint/2010/main" val="78739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lstStyle/>
          <a:p>
            <a:r>
              <a:rPr lang="zh-CN" altLang="en-US" sz="4400" dirty="0"/>
              <a:t>兩者類似</a:t>
            </a:r>
            <a:r>
              <a:rPr lang="zh-TW" altLang="en-US" sz="4400" dirty="0"/>
              <a:t>功能：</a:t>
            </a:r>
            <a:endParaRPr lang="en-US" altLang="zh-TW" sz="4400" dirty="0"/>
          </a:p>
          <a:p>
            <a:pPr lvl="1"/>
            <a:r>
              <a:rPr lang="zh-TW" altLang="en-US" sz="3200" dirty="0"/>
              <a:t>以圖和影音為主的介面呈現、</a:t>
            </a:r>
            <a:endParaRPr lang="en-US" altLang="zh-TW" sz="3200" dirty="0"/>
          </a:p>
          <a:p>
            <a:pPr lvl="1"/>
            <a:r>
              <a:rPr lang="zh-TW" altLang="en-US" sz="3200" dirty="0"/>
              <a:t>發佈瞬間豐富濾鏡</a:t>
            </a:r>
            <a:r>
              <a:rPr lang="en-US" altLang="zh-TW" sz="3200" dirty="0"/>
              <a:t>(</a:t>
            </a:r>
            <a:r>
              <a:rPr lang="zh-TW" altLang="en-US" sz="3200" dirty="0"/>
              <a:t>類似</a:t>
            </a:r>
            <a:r>
              <a:rPr lang="en-US" altLang="zh-TW" sz="3200" dirty="0"/>
              <a:t>IG story)</a:t>
            </a:r>
            <a:r>
              <a:rPr lang="zh-TW" altLang="en-US" sz="3200" dirty="0"/>
              <a:t>、</a:t>
            </a:r>
            <a:endParaRPr lang="en-US" altLang="zh-TW" sz="3200" dirty="0"/>
          </a:p>
          <a:p>
            <a:pPr lvl="1"/>
            <a:r>
              <a:rPr lang="zh-TW" altLang="en-US" sz="3200" dirty="0"/>
              <a:t>發文私訊按讚分享等社群功能</a:t>
            </a:r>
            <a:endParaRPr lang="en-US" altLang="zh-TW" sz="3200" dirty="0"/>
          </a:p>
          <a:p>
            <a:endParaRPr lang="en-US" altLang="zh-CN" sz="3700" dirty="0"/>
          </a:p>
          <a:p>
            <a:pPr lvl="1"/>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rmAutofit fontScale="90000"/>
          </a:bodyPr>
          <a:lstStyle/>
          <a:p>
            <a:r>
              <a:rPr lang="zh-TW" altLang="en-US" dirty="0"/>
              <a:t>「小紅書」爆紅原因？</a:t>
            </a:r>
            <a:br>
              <a:rPr lang="en-US" altLang="zh-TW" dirty="0"/>
            </a:br>
            <a:r>
              <a:rPr lang="zh-TW" altLang="en-US" dirty="0"/>
              <a:t>與</a:t>
            </a:r>
            <a:r>
              <a:rPr lang="en-US" altLang="zh-TW" dirty="0"/>
              <a:t>Instagram</a:t>
            </a:r>
            <a:r>
              <a:rPr lang="zh-TW" altLang="en-US" dirty="0"/>
              <a:t>差在哪裡？</a:t>
            </a:r>
          </a:p>
        </p:txBody>
      </p:sp>
    </p:spTree>
    <p:extLst>
      <p:ext uri="{BB962C8B-B14F-4D97-AF65-F5344CB8AC3E}">
        <p14:creationId xmlns:p14="http://schemas.microsoft.com/office/powerpoint/2010/main" val="1672410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a:bodyPr>
          <a:lstStyle/>
          <a:p>
            <a:r>
              <a:rPr lang="zh-CN" altLang="en-US" sz="3700" dirty="0"/>
              <a:t>兩者差異點分析：</a:t>
            </a:r>
            <a:endParaRPr lang="en-US" altLang="zh-CN" sz="3700" dirty="0"/>
          </a:p>
          <a:p>
            <a:r>
              <a:rPr lang="en-US" altLang="zh-TW" sz="3700" dirty="0">
                <a:solidFill>
                  <a:srgbClr val="7030A0"/>
                </a:solidFill>
              </a:rPr>
              <a:t>1. </a:t>
            </a:r>
            <a:r>
              <a:rPr lang="zh-TW" altLang="en-US" sz="3700" dirty="0">
                <a:solidFill>
                  <a:srgbClr val="7030A0"/>
                </a:solidFill>
              </a:rPr>
              <a:t>新註冊用戶可依興趣選擇喜好內容</a:t>
            </a:r>
            <a:endParaRPr lang="en-US" altLang="zh-TW" sz="3700" dirty="0">
              <a:solidFill>
                <a:srgbClr val="7030A0"/>
              </a:solidFill>
            </a:endParaRPr>
          </a:p>
          <a:p>
            <a:pPr lvl="1"/>
            <a:r>
              <a:rPr lang="zh-TW" altLang="en-US" sz="2500" dirty="0"/>
              <a:t>用戶在第一時間所閱覽</a:t>
            </a:r>
            <a:r>
              <a:rPr lang="zh-CN" altLang="en-US" sz="2500" dirty="0"/>
              <a:t>的文章</a:t>
            </a:r>
            <a:r>
              <a:rPr lang="zh-TW" altLang="en-US" sz="2500" dirty="0"/>
              <a:t>，而系統會根據演算法推薦更多相關主題的貼文，藉此增加用戶黏著度。</a:t>
            </a:r>
            <a:endParaRPr lang="en-US" altLang="zh-TW" sz="2500" dirty="0"/>
          </a:p>
          <a:p>
            <a:pPr lvl="1"/>
            <a:r>
              <a:rPr lang="zh-TW" altLang="en-US" sz="2500" dirty="0"/>
              <a:t>主題包含：髮型、美甲、彩妝、美食等時下年輕人喜愛的潮流內容，也有科技如科技數碼、</a:t>
            </a:r>
            <a:r>
              <a:rPr lang="en-US" altLang="zh-TW" sz="2500" dirty="0"/>
              <a:t>3C</a:t>
            </a:r>
            <a:r>
              <a:rPr lang="zh-TW" altLang="en-US" sz="2500" dirty="0"/>
              <a:t>等</a:t>
            </a:r>
            <a:endParaRPr lang="en-US" altLang="zh-TW" sz="2500" dirty="0"/>
          </a:p>
          <a:p>
            <a:r>
              <a:rPr lang="en-US" altLang="zh-TW" sz="3700" dirty="0">
                <a:solidFill>
                  <a:srgbClr val="7030A0"/>
                </a:solidFill>
              </a:rPr>
              <a:t>2. </a:t>
            </a:r>
            <a:r>
              <a:rPr lang="zh-TW" altLang="en-US" sz="3700" dirty="0">
                <a:solidFill>
                  <a:srgbClr val="7030A0"/>
                </a:solidFill>
              </a:rPr>
              <a:t>推薦貼文不侷限於單一主題，能自動延伸相似內容</a:t>
            </a:r>
          </a:p>
          <a:p>
            <a:endParaRPr lang="zh-TW" altLang="en-US" sz="3700" dirty="0"/>
          </a:p>
          <a:p>
            <a:endParaRPr lang="en-US" altLang="zh-CN" sz="3700" dirty="0"/>
          </a:p>
          <a:p>
            <a:pPr lvl="1"/>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rmAutofit fontScale="90000"/>
          </a:bodyPr>
          <a:lstStyle/>
          <a:p>
            <a:r>
              <a:rPr lang="zh-TW" altLang="en-US" dirty="0"/>
              <a:t>「小紅書」爆紅原因？</a:t>
            </a:r>
            <a:br>
              <a:rPr lang="en-US" altLang="zh-TW" dirty="0"/>
            </a:br>
            <a:r>
              <a:rPr lang="zh-TW" altLang="en-US" dirty="0"/>
              <a:t>與</a:t>
            </a:r>
            <a:r>
              <a:rPr lang="en-US" altLang="zh-TW" dirty="0"/>
              <a:t>Instagram</a:t>
            </a:r>
            <a:r>
              <a:rPr lang="zh-TW" altLang="en-US" dirty="0"/>
              <a:t>差在哪裡？</a:t>
            </a:r>
          </a:p>
        </p:txBody>
      </p:sp>
    </p:spTree>
    <p:extLst>
      <p:ext uri="{BB962C8B-B14F-4D97-AF65-F5344CB8AC3E}">
        <p14:creationId xmlns:p14="http://schemas.microsoft.com/office/powerpoint/2010/main" val="2943421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a:xfrm>
            <a:off x="177553" y="1600200"/>
            <a:ext cx="5280567" cy="5121275"/>
          </a:xfrm>
        </p:spPr>
        <p:txBody>
          <a:bodyPr>
            <a:normAutofit/>
          </a:bodyPr>
          <a:lstStyle/>
          <a:p>
            <a:pPr algn="l" fontAlgn="base"/>
            <a:r>
              <a:rPr lang="en-US" altLang="zh-CN" sz="3700" dirty="0">
                <a:solidFill>
                  <a:srgbClr val="7030A0"/>
                </a:solidFill>
              </a:rPr>
              <a:t>3</a:t>
            </a:r>
            <a:r>
              <a:rPr lang="en-US" altLang="zh-TW" sz="3700" dirty="0">
                <a:solidFill>
                  <a:srgbClr val="7030A0"/>
                </a:solidFill>
              </a:rPr>
              <a:t>. </a:t>
            </a:r>
            <a:r>
              <a:rPr lang="zh-TW" altLang="en-US" sz="3700" dirty="0">
                <a:solidFill>
                  <a:srgbClr val="7030A0"/>
                </a:solidFill>
              </a:rPr>
              <a:t>內建熱門音樂庫、精美影集模板，讓用戶直接套用</a:t>
            </a:r>
          </a:p>
          <a:p>
            <a:endParaRPr lang="zh-TW" altLang="en-US" sz="3700" dirty="0"/>
          </a:p>
          <a:p>
            <a:endParaRPr lang="en-US" altLang="zh-CN" sz="3700" dirty="0"/>
          </a:p>
          <a:p>
            <a:pPr lvl="1"/>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rmAutofit fontScale="90000"/>
          </a:bodyPr>
          <a:lstStyle/>
          <a:p>
            <a:r>
              <a:rPr lang="zh-TW" altLang="en-US" dirty="0"/>
              <a:t>「小紅書」爆紅原因？</a:t>
            </a:r>
            <a:br>
              <a:rPr lang="en-US" altLang="zh-TW" dirty="0"/>
            </a:br>
            <a:r>
              <a:rPr lang="zh-TW" altLang="en-US" dirty="0"/>
              <a:t>與</a:t>
            </a:r>
            <a:r>
              <a:rPr lang="en-US" altLang="zh-TW" dirty="0"/>
              <a:t>Instagram</a:t>
            </a:r>
            <a:r>
              <a:rPr lang="zh-TW" altLang="en-US" dirty="0"/>
              <a:t>差在哪裡？</a:t>
            </a:r>
          </a:p>
        </p:txBody>
      </p:sp>
      <p:pic>
        <p:nvPicPr>
          <p:cNvPr id="1026" name="Picture 2" descr="熱門音樂庫。（圖／Ginny手機截圖）">
            <a:extLst>
              <a:ext uri="{FF2B5EF4-FFF2-40B4-BE49-F238E27FC236}">
                <a16:creationId xmlns:a16="http://schemas.microsoft.com/office/drawing/2014/main" id="{975E4F84-E491-4734-BF4E-D4B93C099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763" y="0"/>
            <a:ext cx="3170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047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400EE83-F7FE-4321-8CA9-C5D9EF3B29E3}"/>
              </a:ext>
            </a:extLst>
          </p:cNvPr>
          <p:cNvSpPr>
            <a:spLocks noGrp="1"/>
          </p:cNvSpPr>
          <p:nvPr>
            <p:ph idx="1"/>
          </p:nvPr>
        </p:nvSpPr>
        <p:spPr/>
        <p:txBody>
          <a:bodyPr>
            <a:normAutofit fontScale="85000" lnSpcReduction="20000"/>
          </a:bodyPr>
          <a:lstStyle/>
          <a:p>
            <a:r>
              <a:rPr lang="en-US" altLang="zh-CN" dirty="0"/>
              <a:t>1.</a:t>
            </a:r>
            <a:r>
              <a:rPr lang="zh-TW" altLang="en-US" dirty="0"/>
              <a:t>社交商務的定義與發展</a:t>
            </a:r>
            <a:endParaRPr lang="en-US" altLang="zh-TW" dirty="0"/>
          </a:p>
          <a:p>
            <a:r>
              <a:rPr lang="en-US" altLang="zh-CN" dirty="0"/>
              <a:t>2.</a:t>
            </a:r>
            <a:r>
              <a:rPr lang="zh-TW" altLang="en-US" dirty="0"/>
              <a:t>網紅與</a:t>
            </a:r>
            <a:r>
              <a:rPr lang="en-US" altLang="zh-TW" dirty="0"/>
              <a:t>KOL</a:t>
            </a:r>
            <a:r>
              <a:rPr lang="zh-TW" altLang="en-US" dirty="0"/>
              <a:t>在電子商務中的影響力</a:t>
            </a:r>
            <a:endParaRPr lang="en-US" altLang="zh-TW" dirty="0"/>
          </a:p>
          <a:p>
            <a:r>
              <a:rPr lang="en-US" altLang="zh-CN" dirty="0"/>
              <a:t>3.</a:t>
            </a:r>
            <a:r>
              <a:rPr lang="zh-TW" altLang="en-US" dirty="0"/>
              <a:t>社交商務平台與案例分析</a:t>
            </a:r>
            <a:endParaRPr lang="en-US" altLang="zh-TW" dirty="0"/>
          </a:p>
          <a:p>
            <a:r>
              <a:rPr lang="en-US" altLang="zh-CN" dirty="0"/>
              <a:t>4.</a:t>
            </a:r>
            <a:r>
              <a:rPr lang="zh-TW" altLang="en-US" dirty="0"/>
              <a:t>社交商務</a:t>
            </a:r>
            <a:r>
              <a:rPr lang="zh-CN" altLang="en-US" dirty="0"/>
              <a:t>的代表平台：小紅書</a:t>
            </a:r>
            <a:endParaRPr lang="en-US" altLang="zh-CN" dirty="0"/>
          </a:p>
          <a:p>
            <a:r>
              <a:rPr lang="en-US" altLang="zh-CN" dirty="0"/>
              <a:t>5. </a:t>
            </a:r>
            <a:r>
              <a:rPr lang="zh-TW" altLang="en-US" dirty="0"/>
              <a:t>哪些社交媒體平台，</a:t>
            </a:r>
            <a:r>
              <a:rPr lang="zh-CN" altLang="en-US" dirty="0"/>
              <a:t>同時</a:t>
            </a:r>
            <a:r>
              <a:rPr lang="zh-TW" altLang="en-US" dirty="0"/>
              <a:t>結合了社交互動與線上購物</a:t>
            </a:r>
            <a:r>
              <a:rPr lang="zh-CN" altLang="en-US" dirty="0"/>
              <a:t>功能</a:t>
            </a:r>
            <a:r>
              <a:rPr lang="zh-TW" altLang="en-US" dirty="0"/>
              <a:t>？</a:t>
            </a:r>
            <a:endParaRPr lang="en-US" altLang="zh-TW" dirty="0"/>
          </a:p>
          <a:p>
            <a:r>
              <a:rPr lang="en-US" altLang="zh-CN" dirty="0"/>
              <a:t>6. </a:t>
            </a:r>
            <a:r>
              <a:rPr lang="zh-CN" altLang="en-US" dirty="0"/>
              <a:t>目前社交媒體處理電商業務的趨勢：分流</a:t>
            </a:r>
            <a:endParaRPr lang="zh-TW" altLang="en-US" dirty="0"/>
          </a:p>
          <a:p>
            <a:r>
              <a:rPr lang="en-US" altLang="zh-CN" dirty="0"/>
              <a:t>7.</a:t>
            </a:r>
            <a:r>
              <a:rPr lang="zh-TW" altLang="en-US" dirty="0"/>
              <a:t>社交商務中的用戶生成內容（</a:t>
            </a:r>
            <a:r>
              <a:rPr lang="en-US" altLang="zh-TW" dirty="0"/>
              <a:t>UGC</a:t>
            </a:r>
            <a:r>
              <a:rPr lang="zh-TW" altLang="en-US" dirty="0"/>
              <a:t>）</a:t>
            </a:r>
            <a:endParaRPr lang="en-US" altLang="zh-TW" dirty="0"/>
          </a:p>
          <a:p>
            <a:r>
              <a:rPr lang="en-US" altLang="zh-CN"/>
              <a:t>8.</a:t>
            </a:r>
            <a:r>
              <a:rPr lang="zh-TW" altLang="en-US" dirty="0"/>
              <a:t>如何利用</a:t>
            </a:r>
            <a:r>
              <a:rPr lang="en-US" altLang="zh-TW" dirty="0"/>
              <a:t>UGC</a:t>
            </a:r>
            <a:r>
              <a:rPr lang="zh-TW" altLang="en-US" dirty="0"/>
              <a:t>進行營銷</a:t>
            </a:r>
          </a:p>
          <a:p>
            <a:endParaRPr lang="zh-TW" altLang="en-US" dirty="0"/>
          </a:p>
          <a:p>
            <a:endParaRPr lang="zh-TW" altLang="en-US" dirty="0"/>
          </a:p>
          <a:p>
            <a:endParaRPr lang="zh-TW" altLang="en-US" dirty="0"/>
          </a:p>
          <a:p>
            <a:endParaRPr lang="zh-TW" altLang="en-US" dirty="0"/>
          </a:p>
        </p:txBody>
      </p:sp>
      <p:sp>
        <p:nvSpPr>
          <p:cNvPr id="3" name="標題 2">
            <a:extLst>
              <a:ext uri="{FF2B5EF4-FFF2-40B4-BE49-F238E27FC236}">
                <a16:creationId xmlns:a16="http://schemas.microsoft.com/office/drawing/2014/main" id="{9F889121-C966-4C93-B768-30D9522CD54E}"/>
              </a:ext>
            </a:extLst>
          </p:cNvPr>
          <p:cNvSpPr>
            <a:spLocks noGrp="1"/>
          </p:cNvSpPr>
          <p:nvPr>
            <p:ph type="title"/>
          </p:nvPr>
        </p:nvSpPr>
        <p:spPr/>
        <p:txBody>
          <a:bodyPr/>
          <a:lstStyle/>
          <a:p>
            <a:r>
              <a:rPr lang="zh-CN" altLang="en-US" dirty="0"/>
              <a:t>單元綱要</a:t>
            </a:r>
            <a:endParaRPr lang="zh-TW" altLang="en-US" dirty="0"/>
          </a:p>
        </p:txBody>
      </p:sp>
    </p:spTree>
    <p:extLst>
      <p:ext uri="{BB962C8B-B14F-4D97-AF65-F5344CB8AC3E}">
        <p14:creationId xmlns:p14="http://schemas.microsoft.com/office/powerpoint/2010/main" val="98273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a:bodyPr>
          <a:lstStyle/>
          <a:p>
            <a:r>
              <a:rPr lang="en-US" altLang="zh-CN" sz="3700" dirty="0">
                <a:solidFill>
                  <a:srgbClr val="7030A0"/>
                </a:solidFill>
              </a:rPr>
              <a:t>4</a:t>
            </a:r>
            <a:r>
              <a:rPr lang="en-US" altLang="zh-TW" sz="3700" dirty="0">
                <a:solidFill>
                  <a:srgbClr val="7030A0"/>
                </a:solidFill>
              </a:rPr>
              <a:t>. </a:t>
            </a:r>
            <a:r>
              <a:rPr lang="zh-TW" altLang="en-US" sz="3700" dirty="0">
                <a:solidFill>
                  <a:srgbClr val="7030A0"/>
                </a:solidFill>
                <a:highlight>
                  <a:srgbClr val="FFFF00"/>
                </a:highlight>
              </a:rPr>
              <a:t>以「教程」為主的影片</a:t>
            </a:r>
            <a:r>
              <a:rPr lang="zh-TW" altLang="en-US" sz="3700" dirty="0">
                <a:solidFill>
                  <a:srgbClr val="7030A0"/>
                </a:solidFill>
              </a:rPr>
              <a:t>內容，網紅專家一分鐘內「</a:t>
            </a:r>
            <a:r>
              <a:rPr lang="zh-TW" altLang="en-US" sz="3700" dirty="0">
                <a:solidFill>
                  <a:srgbClr val="7030A0"/>
                </a:solidFill>
                <a:highlight>
                  <a:srgbClr val="FFFF00"/>
                </a:highlight>
              </a:rPr>
              <a:t>包教包會</a:t>
            </a:r>
            <a:r>
              <a:rPr lang="zh-TW" altLang="en-US" sz="3700" dirty="0">
                <a:solidFill>
                  <a:srgbClr val="7030A0"/>
                </a:solidFill>
              </a:rPr>
              <a:t>」</a:t>
            </a:r>
            <a:endParaRPr lang="en-US" altLang="zh-TW" sz="3700" dirty="0">
              <a:solidFill>
                <a:srgbClr val="7030A0"/>
              </a:solidFill>
            </a:endParaRPr>
          </a:p>
          <a:p>
            <a:pPr lvl="1"/>
            <a:r>
              <a:rPr lang="zh-TW" altLang="en-US" sz="3600" dirty="0"/>
              <a:t>時常能看到像是「</a:t>
            </a:r>
            <a:r>
              <a:rPr lang="zh-TW" altLang="en-US" sz="3600" dirty="0">
                <a:solidFill>
                  <a:srgbClr val="C00000"/>
                </a:solidFill>
              </a:rPr>
              <a:t>新手編髮教程</a:t>
            </a:r>
            <a:r>
              <a:rPr lang="zh-TW" altLang="en-US" sz="3600" dirty="0"/>
              <a:t>」、「</a:t>
            </a:r>
            <a:r>
              <a:rPr lang="zh-TW" altLang="en-US" sz="3600" dirty="0">
                <a:solidFill>
                  <a:srgbClr val="C00000"/>
                </a:solidFill>
              </a:rPr>
              <a:t>包教包會</a:t>
            </a:r>
            <a:r>
              <a:rPr lang="zh-TW" altLang="en-US" sz="3600" dirty="0"/>
              <a:t>」這類型的影片內容。</a:t>
            </a:r>
            <a:endParaRPr lang="en-US" altLang="zh-TW" sz="3600" dirty="0"/>
          </a:p>
          <a:p>
            <a:pPr lvl="1"/>
            <a:r>
              <a:rPr lang="zh-TW" altLang="en-US" sz="3600" dirty="0"/>
              <a:t>拍攝者時常是以一名老師或專業者的角色，</a:t>
            </a:r>
            <a:r>
              <a:rPr lang="zh-TW" altLang="en-US" sz="3600" dirty="0">
                <a:solidFill>
                  <a:srgbClr val="C00000"/>
                </a:solidFill>
              </a:rPr>
              <a:t>在一分鐘內用最簡單有趣的方式來向觀眾分享</a:t>
            </a:r>
            <a:r>
              <a:rPr lang="zh-TW" altLang="en-US" sz="3600" dirty="0"/>
              <a:t>，</a:t>
            </a:r>
            <a:endParaRPr lang="en-US" altLang="zh-TW" sz="3600" dirty="0"/>
          </a:p>
          <a:p>
            <a:pPr lvl="1"/>
            <a:r>
              <a:rPr lang="zh-TW" altLang="en-US" sz="3600" dirty="0"/>
              <a:t>有助於該領域「網紅專家」的養成</a:t>
            </a:r>
          </a:p>
          <a:p>
            <a:endParaRPr lang="zh-TW" altLang="en-US" sz="3700" dirty="0"/>
          </a:p>
          <a:p>
            <a:endParaRPr lang="en-US" altLang="zh-CN" sz="3700" dirty="0"/>
          </a:p>
          <a:p>
            <a:pPr lvl="1"/>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rmAutofit fontScale="90000"/>
          </a:bodyPr>
          <a:lstStyle/>
          <a:p>
            <a:r>
              <a:rPr lang="zh-TW" altLang="en-US" dirty="0"/>
              <a:t>「小紅書」爆紅原因？</a:t>
            </a:r>
            <a:br>
              <a:rPr lang="en-US" altLang="zh-TW" dirty="0"/>
            </a:br>
            <a:r>
              <a:rPr lang="zh-TW" altLang="en-US" dirty="0"/>
              <a:t>與</a:t>
            </a:r>
            <a:r>
              <a:rPr lang="en-US" altLang="zh-TW" dirty="0"/>
              <a:t>Instagram</a:t>
            </a:r>
            <a:r>
              <a:rPr lang="zh-TW" altLang="en-US" dirty="0"/>
              <a:t>差在哪裡？</a:t>
            </a:r>
          </a:p>
        </p:txBody>
      </p:sp>
    </p:spTree>
    <p:extLst>
      <p:ext uri="{BB962C8B-B14F-4D97-AF65-F5344CB8AC3E}">
        <p14:creationId xmlns:p14="http://schemas.microsoft.com/office/powerpoint/2010/main" val="282830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2FE61DC-BFDA-465A-9FB7-BE029676F63B}"/>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CBA822FE-2DDD-4463-8637-F17D04177F5D}"/>
              </a:ext>
            </a:extLst>
          </p:cNvPr>
          <p:cNvSpPr>
            <a:spLocks noGrp="1"/>
          </p:cNvSpPr>
          <p:nvPr>
            <p:ph type="title"/>
          </p:nvPr>
        </p:nvSpPr>
        <p:spPr/>
        <p:txBody>
          <a:bodyPr/>
          <a:lstStyle/>
          <a:p>
            <a:r>
              <a:rPr lang="zh-CN" altLang="en-US" dirty="0"/>
              <a:t>在搜尋欄，輸入：馬尾</a:t>
            </a:r>
            <a:endParaRPr lang="zh-TW" altLang="en-US" dirty="0"/>
          </a:p>
        </p:txBody>
      </p:sp>
      <p:pic>
        <p:nvPicPr>
          <p:cNvPr id="7" name="圖片 6">
            <a:extLst>
              <a:ext uri="{FF2B5EF4-FFF2-40B4-BE49-F238E27FC236}">
                <a16:creationId xmlns:a16="http://schemas.microsoft.com/office/drawing/2014/main" id="{380AFBBD-2850-4A0D-940E-06A1E09A300F}"/>
              </a:ext>
            </a:extLst>
          </p:cNvPr>
          <p:cNvPicPr>
            <a:picLocks noChangeAspect="1"/>
          </p:cNvPicPr>
          <p:nvPr/>
        </p:nvPicPr>
        <p:blipFill>
          <a:blip r:embed="rId2"/>
          <a:stretch>
            <a:fillRect/>
          </a:stretch>
        </p:blipFill>
        <p:spPr>
          <a:xfrm>
            <a:off x="571" y="1600200"/>
            <a:ext cx="9142857" cy="4857143"/>
          </a:xfrm>
          <a:prstGeom prst="rect">
            <a:avLst/>
          </a:prstGeom>
        </p:spPr>
      </p:pic>
    </p:spTree>
    <p:extLst>
      <p:ext uri="{BB962C8B-B14F-4D97-AF65-F5344CB8AC3E}">
        <p14:creationId xmlns:p14="http://schemas.microsoft.com/office/powerpoint/2010/main" val="208151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15AABFB-0108-45EE-91F7-92700887F471}"/>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7FBA5236-F977-4282-9ED3-9A3911447566}"/>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CB1E202E-1D09-4529-9EB8-A30ADAA8CE02}"/>
              </a:ext>
            </a:extLst>
          </p:cNvPr>
          <p:cNvPicPr>
            <a:picLocks noChangeAspect="1"/>
          </p:cNvPicPr>
          <p:nvPr/>
        </p:nvPicPr>
        <p:blipFill>
          <a:blip r:embed="rId2"/>
          <a:stretch>
            <a:fillRect/>
          </a:stretch>
        </p:blipFill>
        <p:spPr>
          <a:xfrm>
            <a:off x="0" y="254522"/>
            <a:ext cx="9144000" cy="6348956"/>
          </a:xfrm>
          <a:prstGeom prst="rect">
            <a:avLst/>
          </a:prstGeom>
        </p:spPr>
      </p:pic>
    </p:spTree>
    <p:extLst>
      <p:ext uri="{BB962C8B-B14F-4D97-AF65-F5344CB8AC3E}">
        <p14:creationId xmlns:p14="http://schemas.microsoft.com/office/powerpoint/2010/main" val="348633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整排簡單易懂的編髮「教程」。（圖／Ginny手機截圖）">
            <a:extLst>
              <a:ext uri="{FF2B5EF4-FFF2-40B4-BE49-F238E27FC236}">
                <a16:creationId xmlns:a16="http://schemas.microsoft.com/office/drawing/2014/main" id="{A0FBEC22-F32C-40AB-AFE4-EA86C8DC0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02" y="0"/>
            <a:ext cx="317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各式髮型的編髮教程，當然還有穿搭、彩妝等。（圖／Ginny手機截圖）">
            <a:extLst>
              <a:ext uri="{FF2B5EF4-FFF2-40B4-BE49-F238E27FC236}">
                <a16:creationId xmlns:a16="http://schemas.microsoft.com/office/drawing/2014/main" id="{80B4113D-9C13-485C-AAA9-37FB45AE9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046" y="0"/>
            <a:ext cx="348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8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a:bodyPr>
          <a:lstStyle/>
          <a:p>
            <a:r>
              <a:rPr lang="en-US" altLang="zh-TW" sz="3700" dirty="0">
                <a:solidFill>
                  <a:srgbClr val="7030A0"/>
                </a:solidFill>
              </a:rPr>
              <a:t>5. </a:t>
            </a:r>
            <a:r>
              <a:rPr lang="zh-TW" altLang="en-US" sz="3700" dirty="0">
                <a:solidFill>
                  <a:srgbClr val="7030A0"/>
                </a:solidFill>
                <a:highlight>
                  <a:srgbClr val="FFFF00"/>
                </a:highlight>
              </a:rPr>
              <a:t>以「教程」為主的影片</a:t>
            </a:r>
            <a:r>
              <a:rPr lang="zh-TW" altLang="en-US" sz="3700" dirty="0">
                <a:solidFill>
                  <a:srgbClr val="7030A0"/>
                </a:solidFill>
              </a:rPr>
              <a:t>內容，網紅專家一分鐘內「</a:t>
            </a:r>
            <a:r>
              <a:rPr lang="zh-TW" altLang="en-US" sz="3700" dirty="0">
                <a:solidFill>
                  <a:srgbClr val="7030A0"/>
                </a:solidFill>
                <a:highlight>
                  <a:srgbClr val="FFFF00"/>
                </a:highlight>
              </a:rPr>
              <a:t>包教包會</a:t>
            </a:r>
            <a:r>
              <a:rPr lang="zh-TW" altLang="en-US" sz="3700" dirty="0">
                <a:solidFill>
                  <a:srgbClr val="7030A0"/>
                </a:solidFill>
              </a:rPr>
              <a:t>」</a:t>
            </a:r>
            <a:endParaRPr lang="en-US" altLang="zh-TW" sz="3700" dirty="0">
              <a:solidFill>
                <a:srgbClr val="7030A0"/>
              </a:solidFill>
            </a:endParaRPr>
          </a:p>
          <a:p>
            <a:pPr lvl="1"/>
            <a:r>
              <a:rPr lang="zh-TW" altLang="en-US" sz="3600" dirty="0"/>
              <a:t>時常能看到像是「</a:t>
            </a:r>
            <a:r>
              <a:rPr lang="zh-TW" altLang="en-US" sz="3600" dirty="0">
                <a:solidFill>
                  <a:srgbClr val="C00000"/>
                </a:solidFill>
              </a:rPr>
              <a:t>新手編髮教程</a:t>
            </a:r>
            <a:r>
              <a:rPr lang="zh-TW" altLang="en-US" sz="3600" dirty="0"/>
              <a:t>」、「</a:t>
            </a:r>
            <a:r>
              <a:rPr lang="zh-TW" altLang="en-US" sz="3600" dirty="0">
                <a:solidFill>
                  <a:srgbClr val="C00000"/>
                </a:solidFill>
              </a:rPr>
              <a:t>包教包會</a:t>
            </a:r>
            <a:r>
              <a:rPr lang="zh-TW" altLang="en-US" sz="3600" dirty="0"/>
              <a:t>」這類型的影片內容。</a:t>
            </a:r>
            <a:endParaRPr lang="en-US" altLang="zh-TW" sz="3600" dirty="0"/>
          </a:p>
          <a:p>
            <a:pPr lvl="1"/>
            <a:r>
              <a:rPr lang="zh-TW" altLang="en-US" sz="3600" dirty="0"/>
              <a:t>拍攝者時常是以一名老師或專業者的角色，</a:t>
            </a:r>
            <a:r>
              <a:rPr lang="zh-TW" altLang="en-US" sz="3600" dirty="0">
                <a:solidFill>
                  <a:srgbClr val="C00000"/>
                </a:solidFill>
              </a:rPr>
              <a:t>在一分鐘內用最簡單有趣的方式來向觀眾分享</a:t>
            </a:r>
            <a:r>
              <a:rPr lang="zh-TW" altLang="en-US" sz="3600" dirty="0"/>
              <a:t>，</a:t>
            </a:r>
            <a:endParaRPr lang="en-US" altLang="zh-TW" sz="3600" dirty="0"/>
          </a:p>
          <a:p>
            <a:pPr lvl="1"/>
            <a:r>
              <a:rPr lang="zh-TW" altLang="en-US" sz="3600" dirty="0"/>
              <a:t>有助於該領域「網紅專家」的養成</a:t>
            </a:r>
          </a:p>
          <a:p>
            <a:endParaRPr lang="zh-TW" altLang="en-US" sz="3700" dirty="0"/>
          </a:p>
          <a:p>
            <a:endParaRPr lang="en-US" altLang="zh-CN" sz="3700" dirty="0"/>
          </a:p>
          <a:p>
            <a:pPr lvl="1"/>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rmAutofit fontScale="90000"/>
          </a:bodyPr>
          <a:lstStyle/>
          <a:p>
            <a:r>
              <a:rPr lang="zh-TW" altLang="en-US" dirty="0"/>
              <a:t>「小紅書」爆紅原因？</a:t>
            </a:r>
            <a:br>
              <a:rPr lang="en-US" altLang="zh-TW" dirty="0"/>
            </a:br>
            <a:r>
              <a:rPr lang="zh-TW" altLang="en-US" dirty="0"/>
              <a:t>與</a:t>
            </a:r>
            <a:r>
              <a:rPr lang="en-US" altLang="zh-TW" dirty="0"/>
              <a:t>Instagram</a:t>
            </a:r>
            <a:r>
              <a:rPr lang="zh-TW" altLang="en-US" dirty="0"/>
              <a:t>差在哪裡？</a:t>
            </a:r>
          </a:p>
        </p:txBody>
      </p:sp>
    </p:spTree>
    <p:extLst>
      <p:ext uri="{BB962C8B-B14F-4D97-AF65-F5344CB8AC3E}">
        <p14:creationId xmlns:p14="http://schemas.microsoft.com/office/powerpoint/2010/main" val="292657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lnSpcReduction="10000"/>
          </a:bodyPr>
          <a:lstStyle/>
          <a:p>
            <a:r>
              <a:rPr lang="en-US" altLang="zh-TW" sz="3700" dirty="0">
                <a:solidFill>
                  <a:srgbClr val="7030A0"/>
                </a:solidFill>
              </a:rPr>
              <a:t>6. </a:t>
            </a:r>
            <a:r>
              <a:rPr lang="zh-TW" altLang="en-US" sz="3700" dirty="0">
                <a:solidFill>
                  <a:srgbClr val="7030A0"/>
                </a:solidFill>
              </a:rPr>
              <a:t>素人即網紅：粉絲翻漲容易，因標籤會自動推應相似主題，易被看見</a:t>
            </a:r>
          </a:p>
          <a:p>
            <a:pPr lvl="1"/>
            <a:r>
              <a:rPr lang="zh-TW" altLang="en-US" sz="3600" dirty="0"/>
              <a:t>由於小紅書會</a:t>
            </a:r>
            <a:r>
              <a:rPr lang="zh-TW" altLang="en-US" sz="3600" dirty="0">
                <a:solidFill>
                  <a:srgbClr val="C00000"/>
                </a:solidFill>
              </a:rPr>
              <a:t>自動延伸推薦主題</a:t>
            </a:r>
            <a:r>
              <a:rPr lang="zh-TW" altLang="en-US" sz="3600" dirty="0"/>
              <a:t>，因此就算「沒有追蹤該標籤，</a:t>
            </a:r>
            <a:r>
              <a:rPr lang="zh-TW" altLang="en-US" sz="3600" dirty="0">
                <a:solidFill>
                  <a:srgbClr val="C00000"/>
                </a:solidFill>
              </a:rPr>
              <a:t>貼文還是有機會被其他族群看見</a:t>
            </a:r>
            <a:r>
              <a:rPr lang="zh-TW" altLang="en-US" sz="3600" dirty="0"/>
              <a:t>。」</a:t>
            </a:r>
            <a:endParaRPr lang="en-US" altLang="zh-TW" sz="3600" dirty="0"/>
          </a:p>
          <a:p>
            <a:pPr lvl="1"/>
            <a:r>
              <a:rPr lang="zh-TW" altLang="en-US" sz="3600" dirty="0"/>
              <a:t>而</a:t>
            </a:r>
            <a:r>
              <a:rPr lang="en-US" altLang="zh-TW" sz="3600" dirty="0"/>
              <a:t>IG</a:t>
            </a:r>
            <a:r>
              <a:rPr lang="zh-TW" altLang="en-US" sz="3600" dirty="0"/>
              <a:t>雖</a:t>
            </a:r>
            <a:r>
              <a:rPr lang="zh-TW" altLang="en-US" sz="3600" dirty="0">
                <a:solidFill>
                  <a:srgbClr val="C00000"/>
                </a:solidFill>
              </a:rPr>
              <a:t>也有標籤功能，</a:t>
            </a:r>
            <a:r>
              <a:rPr lang="zh-TW" altLang="en-US" sz="3600" dirty="0"/>
              <a:t>但</a:t>
            </a:r>
            <a:r>
              <a:rPr lang="zh-TW" altLang="en-US" sz="3600" dirty="0">
                <a:solidFill>
                  <a:srgbClr val="C00000"/>
                </a:solidFill>
              </a:rPr>
              <a:t>演算法傾向曝光</a:t>
            </a:r>
            <a:r>
              <a:rPr lang="zh-TW" altLang="en-US" sz="3600" dirty="0">
                <a:solidFill>
                  <a:srgbClr val="C00000"/>
                </a:solidFill>
                <a:highlight>
                  <a:srgbClr val="FFFF00"/>
                </a:highlight>
              </a:rPr>
              <a:t>熱門貼文</a:t>
            </a:r>
            <a:r>
              <a:rPr lang="zh-TW" altLang="en-US" sz="3600" dirty="0"/>
              <a:t>，</a:t>
            </a:r>
            <a:r>
              <a:rPr lang="zh-TW" altLang="en-US" sz="3600" dirty="0">
                <a:highlight>
                  <a:srgbClr val="FFFF00"/>
                </a:highlight>
              </a:rPr>
              <a:t>對於新手網紅成名較為不易。</a:t>
            </a:r>
            <a:endParaRPr lang="en-US" altLang="zh-TW" sz="3600" dirty="0">
              <a:highlight>
                <a:srgbClr val="FFFF00"/>
              </a:highlight>
            </a:endParaRPr>
          </a:p>
          <a:p>
            <a:pPr lvl="1"/>
            <a:r>
              <a:rPr lang="zh-CN" altLang="en-US" sz="3600" dirty="0">
                <a:solidFill>
                  <a:srgbClr val="7030A0"/>
                </a:solidFill>
              </a:rPr>
              <a:t>小紅書對新手比較有利</a:t>
            </a:r>
            <a:r>
              <a:rPr lang="zh-TW" altLang="en-US" sz="3600" dirty="0">
                <a:solidFill>
                  <a:srgbClr val="7030A0"/>
                </a:solidFill>
              </a:rPr>
              <a:t>養成</a:t>
            </a:r>
          </a:p>
          <a:p>
            <a:endParaRPr lang="zh-TW" altLang="en-US" sz="3700" dirty="0"/>
          </a:p>
          <a:p>
            <a:endParaRPr lang="en-US" altLang="zh-CN" sz="3700" dirty="0"/>
          </a:p>
          <a:p>
            <a:pPr lvl="1"/>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rmAutofit fontScale="90000"/>
          </a:bodyPr>
          <a:lstStyle/>
          <a:p>
            <a:r>
              <a:rPr lang="zh-TW" altLang="en-US" dirty="0"/>
              <a:t>「小紅書」爆紅原因？</a:t>
            </a:r>
            <a:br>
              <a:rPr lang="en-US" altLang="zh-TW" dirty="0"/>
            </a:br>
            <a:r>
              <a:rPr lang="zh-TW" altLang="en-US" dirty="0"/>
              <a:t>與</a:t>
            </a:r>
            <a:r>
              <a:rPr lang="en-US" altLang="zh-TW" dirty="0"/>
              <a:t>Instagram</a:t>
            </a:r>
            <a:r>
              <a:rPr lang="zh-TW" altLang="en-US" dirty="0"/>
              <a:t>差在哪裡？</a:t>
            </a:r>
          </a:p>
        </p:txBody>
      </p:sp>
    </p:spTree>
    <p:extLst>
      <p:ext uri="{BB962C8B-B14F-4D97-AF65-F5344CB8AC3E}">
        <p14:creationId xmlns:p14="http://schemas.microsoft.com/office/powerpoint/2010/main" val="41162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F0A813A-813E-4156-8263-A8AFE2BBF25A}"/>
              </a:ext>
            </a:extLst>
          </p:cNvPr>
          <p:cNvSpPr>
            <a:spLocks noGrp="1"/>
          </p:cNvSpPr>
          <p:nvPr>
            <p:ph idx="1"/>
          </p:nvPr>
        </p:nvSpPr>
        <p:spPr/>
        <p:txBody>
          <a:bodyPr>
            <a:normAutofit fontScale="77500" lnSpcReduction="20000"/>
          </a:bodyPr>
          <a:lstStyle/>
          <a:p>
            <a:r>
              <a:rPr lang="en-US" altLang="zh-TW" sz="3700" dirty="0">
                <a:solidFill>
                  <a:srgbClr val="7030A0"/>
                </a:solidFill>
              </a:rPr>
              <a:t>7. </a:t>
            </a:r>
            <a:r>
              <a:rPr lang="zh-TW" altLang="en-US" sz="3700" dirty="0">
                <a:solidFill>
                  <a:srgbClr val="7030A0"/>
                </a:solidFill>
              </a:rPr>
              <a:t>廠商利用網紅打造「商城」利益</a:t>
            </a:r>
          </a:p>
          <a:p>
            <a:pPr lvl="1"/>
            <a:r>
              <a:rPr lang="zh-TW" altLang="en-US" sz="3600" dirty="0">
                <a:solidFill>
                  <a:srgbClr val="C00000"/>
                </a:solidFill>
              </a:rPr>
              <a:t>小紅書站內有「商城」</a:t>
            </a:r>
            <a:r>
              <a:rPr lang="zh-TW" altLang="en-US" sz="3600" dirty="0"/>
              <a:t>功能且買氣非常興盛，許多廠商欲推商品前，會聯繫該領域知名的小紅書「博主」合作，讓博主為其拍攝相應影片或發佈文案進行宣傳。</a:t>
            </a:r>
            <a:r>
              <a:rPr lang="zh-TW" altLang="en-US" sz="3600" dirty="0">
                <a:solidFill>
                  <a:srgbClr val="C00000"/>
                </a:solidFill>
              </a:rPr>
              <a:t>而該商品可直接在小紅書的「商城」區購買</a:t>
            </a:r>
            <a:endParaRPr lang="en-US" altLang="zh-TW" sz="3600" dirty="0">
              <a:solidFill>
                <a:srgbClr val="C00000"/>
              </a:solidFill>
            </a:endParaRPr>
          </a:p>
          <a:p>
            <a:pPr lvl="1"/>
            <a:r>
              <a:rPr lang="en-US" altLang="zh-TW" sz="3600" dirty="0"/>
              <a:t>IG</a:t>
            </a:r>
            <a:r>
              <a:rPr lang="zh-TW" altLang="en-US" sz="3600" dirty="0"/>
              <a:t>仍是使用</a:t>
            </a:r>
            <a:endParaRPr lang="en-US" altLang="zh-TW" sz="3600" dirty="0"/>
          </a:p>
          <a:p>
            <a:pPr lvl="2"/>
            <a:r>
              <a:rPr lang="zh-TW" altLang="en-US" sz="3200" dirty="0">
                <a:solidFill>
                  <a:srgbClr val="C00000"/>
                </a:solidFill>
              </a:rPr>
              <a:t>舊式演算法推薦商品，</a:t>
            </a:r>
            <a:endParaRPr lang="en-US" altLang="zh-TW" sz="3200" dirty="0">
              <a:solidFill>
                <a:srgbClr val="C00000"/>
              </a:solidFill>
            </a:endParaRPr>
          </a:p>
          <a:p>
            <a:pPr lvl="2"/>
            <a:r>
              <a:rPr lang="zh-CN" altLang="en-US" sz="3200" dirty="0">
                <a:solidFill>
                  <a:srgbClr val="C00000"/>
                </a:solidFill>
              </a:rPr>
              <a:t>且也只能</a:t>
            </a:r>
            <a:r>
              <a:rPr lang="zh-TW" altLang="en-US" sz="3200" dirty="0">
                <a:solidFill>
                  <a:srgbClr val="C00000"/>
                </a:solidFill>
              </a:rPr>
              <a:t>出現單一主題商品，</a:t>
            </a:r>
            <a:endParaRPr lang="en-US" altLang="zh-TW" sz="3200" dirty="0">
              <a:solidFill>
                <a:srgbClr val="C00000"/>
              </a:solidFill>
            </a:endParaRPr>
          </a:p>
          <a:p>
            <a:pPr lvl="2"/>
            <a:r>
              <a:rPr lang="zh-TW" altLang="en-US" sz="3200" dirty="0">
                <a:solidFill>
                  <a:srgbClr val="C00000"/>
                </a:solidFill>
              </a:rPr>
              <a:t>且連結商品不能直接在</a:t>
            </a:r>
            <a:r>
              <a:rPr lang="en-US" altLang="zh-TW" sz="3200" dirty="0">
                <a:solidFill>
                  <a:srgbClr val="C00000"/>
                </a:solidFill>
              </a:rPr>
              <a:t>IG</a:t>
            </a:r>
            <a:r>
              <a:rPr lang="zh-TW" altLang="en-US" sz="3200" dirty="0">
                <a:solidFill>
                  <a:srgbClr val="C00000"/>
                </a:solidFill>
              </a:rPr>
              <a:t>上購買，</a:t>
            </a:r>
            <a:endParaRPr lang="en-US" altLang="zh-TW" sz="3200" dirty="0">
              <a:solidFill>
                <a:srgbClr val="C00000"/>
              </a:solidFill>
            </a:endParaRPr>
          </a:p>
          <a:p>
            <a:pPr lvl="1"/>
            <a:r>
              <a:rPr lang="zh-TW" altLang="en-US" sz="3600" dirty="0"/>
              <a:t>因此</a:t>
            </a:r>
            <a:r>
              <a:rPr lang="en-US" altLang="zh-TW" sz="3600" dirty="0"/>
              <a:t>IG</a:t>
            </a:r>
            <a:r>
              <a:rPr lang="zh-TW" altLang="en-US" sz="3600" dirty="0"/>
              <a:t>比較像</a:t>
            </a:r>
            <a:r>
              <a:rPr lang="zh-CN" altLang="en-US" sz="3600" dirty="0"/>
              <a:t>：</a:t>
            </a:r>
            <a:r>
              <a:rPr lang="zh-TW" altLang="en-US" sz="3600" dirty="0">
                <a:highlight>
                  <a:srgbClr val="FFFF00"/>
                </a:highlight>
              </a:rPr>
              <a:t>單一商品陳列區</a:t>
            </a:r>
            <a:r>
              <a:rPr lang="zh-TW" altLang="en-US" sz="3600" dirty="0"/>
              <a:t>，</a:t>
            </a:r>
            <a:endParaRPr lang="en-US" altLang="zh-TW" sz="3600" dirty="0"/>
          </a:p>
          <a:p>
            <a:pPr lvl="1"/>
            <a:r>
              <a:rPr lang="zh-TW" altLang="en-US" sz="3600" dirty="0"/>
              <a:t>而小紅書則是</a:t>
            </a:r>
            <a:r>
              <a:rPr lang="zh-CN" altLang="en-US" sz="3600" dirty="0"/>
              <a:t>：</a:t>
            </a:r>
            <a:r>
              <a:rPr lang="zh-TW" altLang="en-US" sz="3600" dirty="0">
                <a:highlight>
                  <a:srgbClr val="FFFF00"/>
                </a:highlight>
              </a:rPr>
              <a:t>大型可購買的商場</a:t>
            </a:r>
          </a:p>
          <a:p>
            <a:endParaRPr lang="en-US" altLang="zh-CN" sz="3700" dirty="0"/>
          </a:p>
          <a:p>
            <a:pPr lvl="1"/>
            <a:endParaRPr lang="zh-TW" altLang="en-US" sz="2500" dirty="0"/>
          </a:p>
        </p:txBody>
      </p:sp>
      <p:sp>
        <p:nvSpPr>
          <p:cNvPr id="3" name="標題 2">
            <a:extLst>
              <a:ext uri="{FF2B5EF4-FFF2-40B4-BE49-F238E27FC236}">
                <a16:creationId xmlns:a16="http://schemas.microsoft.com/office/drawing/2014/main" id="{68041AD3-6FD3-49D0-A7EA-54AD876D194D}"/>
              </a:ext>
            </a:extLst>
          </p:cNvPr>
          <p:cNvSpPr>
            <a:spLocks noGrp="1"/>
          </p:cNvSpPr>
          <p:nvPr>
            <p:ph type="title"/>
          </p:nvPr>
        </p:nvSpPr>
        <p:spPr/>
        <p:txBody>
          <a:bodyPr>
            <a:normAutofit fontScale="90000"/>
          </a:bodyPr>
          <a:lstStyle/>
          <a:p>
            <a:r>
              <a:rPr lang="zh-TW" altLang="en-US" dirty="0"/>
              <a:t>「小紅書」爆紅原因？</a:t>
            </a:r>
            <a:br>
              <a:rPr lang="en-US" altLang="zh-TW" dirty="0"/>
            </a:br>
            <a:r>
              <a:rPr lang="zh-TW" altLang="en-US" dirty="0"/>
              <a:t>與</a:t>
            </a:r>
            <a:r>
              <a:rPr lang="en-US" altLang="zh-TW" dirty="0"/>
              <a:t>Instagram</a:t>
            </a:r>
            <a:r>
              <a:rPr lang="zh-TW" altLang="en-US" dirty="0"/>
              <a:t>差在哪裡？</a:t>
            </a:r>
          </a:p>
        </p:txBody>
      </p:sp>
    </p:spTree>
    <p:extLst>
      <p:ext uri="{BB962C8B-B14F-4D97-AF65-F5344CB8AC3E}">
        <p14:creationId xmlns:p14="http://schemas.microsoft.com/office/powerpoint/2010/main" val="1994676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CE6D8CB-56F2-4CD9-94AE-C6A6ABEBB256}"/>
              </a:ext>
            </a:extLst>
          </p:cNvPr>
          <p:cNvSpPr>
            <a:spLocks noGrp="1"/>
          </p:cNvSpPr>
          <p:nvPr>
            <p:ph idx="1"/>
          </p:nvPr>
        </p:nvSpPr>
        <p:spPr>
          <a:xfrm>
            <a:off x="177553" y="1600200"/>
            <a:ext cx="4825371" cy="5121275"/>
          </a:xfrm>
        </p:spPr>
        <p:txBody>
          <a:bodyPr/>
          <a:lstStyle/>
          <a:p>
            <a:r>
              <a:rPr lang="zh-CN" altLang="en-US" dirty="0"/>
              <a:t>網紅的</a:t>
            </a:r>
            <a:r>
              <a:rPr lang="en-US" altLang="zh-CN" dirty="0">
                <a:solidFill>
                  <a:srgbClr val="C00000"/>
                </a:solidFill>
              </a:rPr>
              <a:t>UGC</a:t>
            </a:r>
            <a:r>
              <a:rPr lang="zh-CN" altLang="en-US" dirty="0">
                <a:solidFill>
                  <a:srgbClr val="C00000"/>
                </a:solidFill>
              </a:rPr>
              <a:t>推薦商品文章</a:t>
            </a:r>
            <a:endParaRPr lang="en-US" altLang="zh-CN" dirty="0">
              <a:solidFill>
                <a:srgbClr val="C00000"/>
              </a:solidFill>
            </a:endParaRPr>
          </a:p>
          <a:p>
            <a:r>
              <a:rPr lang="zh-CN" altLang="en-US" dirty="0"/>
              <a:t>會附上該產品在小紅書商場的</a:t>
            </a:r>
            <a:r>
              <a:rPr lang="zh-CN" altLang="en-US" dirty="0">
                <a:solidFill>
                  <a:srgbClr val="7030A0"/>
                </a:solidFill>
                <a:highlight>
                  <a:srgbClr val="FFFF00"/>
                </a:highlight>
              </a:rPr>
              <a:t>超連結網址</a:t>
            </a:r>
            <a:endParaRPr lang="en-US" altLang="zh-CN" dirty="0">
              <a:solidFill>
                <a:srgbClr val="7030A0"/>
              </a:solidFill>
              <a:highlight>
                <a:srgbClr val="FFFF00"/>
              </a:highlight>
            </a:endParaRPr>
          </a:p>
          <a:p>
            <a:r>
              <a:rPr lang="zh-CN" altLang="en-US" dirty="0"/>
              <a:t>直接點選，即可購買同款商品</a:t>
            </a:r>
            <a:endParaRPr lang="zh-TW" altLang="en-US" dirty="0"/>
          </a:p>
        </p:txBody>
      </p:sp>
      <p:sp>
        <p:nvSpPr>
          <p:cNvPr id="3" name="標題 2">
            <a:extLst>
              <a:ext uri="{FF2B5EF4-FFF2-40B4-BE49-F238E27FC236}">
                <a16:creationId xmlns:a16="http://schemas.microsoft.com/office/drawing/2014/main" id="{653962E7-1302-407F-A98A-A7188AE6A67E}"/>
              </a:ext>
            </a:extLst>
          </p:cNvPr>
          <p:cNvSpPr>
            <a:spLocks noGrp="1"/>
          </p:cNvSpPr>
          <p:nvPr>
            <p:ph type="title"/>
          </p:nvPr>
        </p:nvSpPr>
        <p:spPr>
          <a:xfrm>
            <a:off x="275208" y="152400"/>
            <a:ext cx="4296792" cy="1265238"/>
          </a:xfrm>
        </p:spPr>
        <p:txBody>
          <a:bodyPr>
            <a:normAutofit fontScale="90000"/>
          </a:bodyPr>
          <a:lstStyle/>
          <a:p>
            <a:r>
              <a:rPr lang="zh-CN" altLang="en-US" dirty="0"/>
              <a:t>小紅書獨特的</a:t>
            </a:r>
            <a:br>
              <a:rPr lang="en-US" altLang="zh-CN" dirty="0"/>
            </a:br>
            <a:r>
              <a:rPr lang="zh-CN" altLang="en-US" dirty="0">
                <a:highlight>
                  <a:srgbClr val="FFFF00"/>
                </a:highlight>
              </a:rPr>
              <a:t>社交</a:t>
            </a:r>
            <a:r>
              <a:rPr lang="zh-CN" altLang="en-US" dirty="0"/>
              <a:t>與</a:t>
            </a:r>
            <a:r>
              <a:rPr lang="zh-CN" altLang="en-US" dirty="0">
                <a:highlight>
                  <a:srgbClr val="FFFF00"/>
                </a:highlight>
              </a:rPr>
              <a:t>電商</a:t>
            </a:r>
            <a:r>
              <a:rPr lang="zh-CN" altLang="en-US" dirty="0">
                <a:solidFill>
                  <a:srgbClr val="C00000"/>
                </a:solidFill>
              </a:rPr>
              <a:t>結合</a:t>
            </a:r>
            <a:endParaRPr lang="zh-TW" altLang="en-US" dirty="0">
              <a:solidFill>
                <a:srgbClr val="C00000"/>
              </a:solidFill>
            </a:endParaRPr>
          </a:p>
        </p:txBody>
      </p:sp>
      <p:pic>
        <p:nvPicPr>
          <p:cNvPr id="5" name="圖片 4">
            <a:extLst>
              <a:ext uri="{FF2B5EF4-FFF2-40B4-BE49-F238E27FC236}">
                <a16:creationId xmlns:a16="http://schemas.microsoft.com/office/drawing/2014/main" id="{46135832-6C44-4F66-8C1E-3B8C74BDD9B9}"/>
              </a:ext>
            </a:extLst>
          </p:cNvPr>
          <p:cNvPicPr>
            <a:picLocks noChangeAspect="1"/>
          </p:cNvPicPr>
          <p:nvPr/>
        </p:nvPicPr>
        <p:blipFill>
          <a:blip r:embed="rId2"/>
          <a:stretch>
            <a:fillRect/>
          </a:stretch>
        </p:blipFill>
        <p:spPr>
          <a:xfrm>
            <a:off x="5333778" y="-136526"/>
            <a:ext cx="3694811" cy="6994525"/>
          </a:xfrm>
          <a:prstGeom prst="rect">
            <a:avLst/>
          </a:prstGeom>
        </p:spPr>
      </p:pic>
    </p:spTree>
    <p:extLst>
      <p:ext uri="{BB962C8B-B14F-4D97-AF65-F5344CB8AC3E}">
        <p14:creationId xmlns:p14="http://schemas.microsoft.com/office/powerpoint/2010/main" val="252199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CE6D8CB-56F2-4CD9-94AE-C6A6ABEBB256}"/>
              </a:ext>
            </a:extLst>
          </p:cNvPr>
          <p:cNvSpPr>
            <a:spLocks noGrp="1"/>
          </p:cNvSpPr>
          <p:nvPr>
            <p:ph idx="1"/>
          </p:nvPr>
        </p:nvSpPr>
        <p:spPr>
          <a:xfrm>
            <a:off x="177553" y="1600200"/>
            <a:ext cx="4825371" cy="5121275"/>
          </a:xfrm>
        </p:spPr>
        <p:txBody>
          <a:bodyPr/>
          <a:lstStyle/>
          <a:p>
            <a:r>
              <a:rPr lang="zh-CN" altLang="en-US" dirty="0"/>
              <a:t>直接點選，即可購買同款商品</a:t>
            </a:r>
            <a:endParaRPr lang="zh-TW" altLang="en-US" dirty="0"/>
          </a:p>
        </p:txBody>
      </p:sp>
      <p:sp>
        <p:nvSpPr>
          <p:cNvPr id="3" name="標題 2">
            <a:extLst>
              <a:ext uri="{FF2B5EF4-FFF2-40B4-BE49-F238E27FC236}">
                <a16:creationId xmlns:a16="http://schemas.microsoft.com/office/drawing/2014/main" id="{653962E7-1302-407F-A98A-A7188AE6A67E}"/>
              </a:ext>
            </a:extLst>
          </p:cNvPr>
          <p:cNvSpPr>
            <a:spLocks noGrp="1"/>
          </p:cNvSpPr>
          <p:nvPr>
            <p:ph type="title"/>
          </p:nvPr>
        </p:nvSpPr>
        <p:spPr>
          <a:xfrm>
            <a:off x="275208" y="152400"/>
            <a:ext cx="4296792" cy="1265238"/>
          </a:xfrm>
        </p:spPr>
        <p:txBody>
          <a:bodyPr>
            <a:normAutofit fontScale="90000"/>
          </a:bodyPr>
          <a:lstStyle/>
          <a:p>
            <a:r>
              <a:rPr lang="zh-CN" altLang="en-US" dirty="0"/>
              <a:t>小紅書獨特的</a:t>
            </a:r>
            <a:br>
              <a:rPr lang="en-US" altLang="zh-CN" dirty="0"/>
            </a:br>
            <a:r>
              <a:rPr lang="zh-CN" altLang="en-US" dirty="0"/>
              <a:t>社交與電商結合</a:t>
            </a:r>
            <a:endParaRPr lang="zh-TW" altLang="en-US" dirty="0"/>
          </a:p>
        </p:txBody>
      </p:sp>
      <p:pic>
        <p:nvPicPr>
          <p:cNvPr id="6" name="圖片 5">
            <a:extLst>
              <a:ext uri="{FF2B5EF4-FFF2-40B4-BE49-F238E27FC236}">
                <a16:creationId xmlns:a16="http://schemas.microsoft.com/office/drawing/2014/main" id="{2EC87A5C-34BF-41CA-9531-71E6002D8CAF}"/>
              </a:ext>
            </a:extLst>
          </p:cNvPr>
          <p:cNvPicPr>
            <a:picLocks noChangeAspect="1"/>
          </p:cNvPicPr>
          <p:nvPr/>
        </p:nvPicPr>
        <p:blipFill>
          <a:blip r:embed="rId2"/>
          <a:stretch>
            <a:fillRect/>
          </a:stretch>
        </p:blipFill>
        <p:spPr>
          <a:xfrm>
            <a:off x="5336832" y="0"/>
            <a:ext cx="3372274" cy="6858000"/>
          </a:xfrm>
          <a:prstGeom prst="rect">
            <a:avLst/>
          </a:prstGeom>
        </p:spPr>
      </p:pic>
    </p:spTree>
    <p:extLst>
      <p:ext uri="{BB962C8B-B14F-4D97-AF65-F5344CB8AC3E}">
        <p14:creationId xmlns:p14="http://schemas.microsoft.com/office/powerpoint/2010/main" val="395190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009D7BC-DA08-487A-BC5C-F110337362DD}"/>
              </a:ext>
            </a:extLst>
          </p:cNvPr>
          <p:cNvSpPr>
            <a:spLocks noGrp="1"/>
          </p:cNvSpPr>
          <p:nvPr>
            <p:ph idx="1"/>
          </p:nvPr>
        </p:nvSpPr>
        <p:spPr/>
        <p:txBody>
          <a:bodyPr>
            <a:normAutofit lnSpcReduction="10000"/>
          </a:bodyPr>
          <a:lstStyle/>
          <a:p>
            <a:r>
              <a:rPr lang="en-US" altLang="zh-TW" dirty="0">
                <a:solidFill>
                  <a:srgbClr val="7030A0"/>
                </a:solidFill>
              </a:rPr>
              <a:t>(1). </a:t>
            </a:r>
            <a:r>
              <a:rPr lang="zh-TW" altLang="en-US" dirty="0">
                <a:solidFill>
                  <a:srgbClr val="7030A0"/>
                </a:solidFill>
              </a:rPr>
              <a:t>小紅書</a:t>
            </a:r>
            <a:r>
              <a:rPr lang="zh-CN" altLang="en-US" dirty="0">
                <a:solidFill>
                  <a:srgbClr val="7030A0"/>
                </a:solidFill>
              </a:rPr>
              <a:t>：</a:t>
            </a:r>
            <a:endParaRPr lang="en-US" altLang="zh-TW" dirty="0">
              <a:solidFill>
                <a:srgbClr val="7030A0"/>
              </a:solidFill>
            </a:endParaRPr>
          </a:p>
          <a:p>
            <a:pPr lvl="1"/>
            <a:r>
              <a:rPr lang="zh-TW" altLang="en-US" dirty="0">
                <a:solidFill>
                  <a:srgbClr val="C00000"/>
                </a:solidFill>
              </a:rPr>
              <a:t>是目前全部的社交媒體平台，</a:t>
            </a:r>
            <a:r>
              <a:rPr lang="zh-TW" altLang="en-US" dirty="0">
                <a:solidFill>
                  <a:srgbClr val="C00000"/>
                </a:solidFill>
                <a:highlight>
                  <a:srgbClr val="FFFF00"/>
                </a:highlight>
              </a:rPr>
              <a:t>唯一一個有內建商城</a:t>
            </a:r>
            <a:r>
              <a:rPr lang="zh-TW" altLang="en-US" dirty="0">
                <a:solidFill>
                  <a:srgbClr val="C00000"/>
                </a:solidFill>
              </a:rPr>
              <a:t>，</a:t>
            </a:r>
          </a:p>
          <a:p>
            <a:pPr lvl="1"/>
            <a:r>
              <a:rPr lang="zh-CN" altLang="en-US" dirty="0">
                <a:solidFill>
                  <a:srgbClr val="C00000"/>
                </a:solidFill>
              </a:rPr>
              <a:t>看網紅</a:t>
            </a:r>
            <a:r>
              <a:rPr lang="zh-TW" altLang="en-US" dirty="0">
                <a:solidFill>
                  <a:srgbClr val="C00000"/>
                </a:solidFill>
                <a:highlight>
                  <a:srgbClr val="FFFF00"/>
                </a:highlight>
              </a:rPr>
              <a:t>推薦文章</a:t>
            </a:r>
            <a:r>
              <a:rPr lang="zh-CN" altLang="en-US" dirty="0">
                <a:solidFill>
                  <a:srgbClr val="C00000"/>
                </a:solidFill>
                <a:highlight>
                  <a:srgbClr val="FFFF00"/>
                </a:highlight>
              </a:rPr>
              <a:t>的鏈接</a:t>
            </a:r>
            <a:r>
              <a:rPr lang="zh-TW" altLang="en-US" dirty="0">
                <a:solidFill>
                  <a:srgbClr val="C00000"/>
                </a:solidFill>
              </a:rPr>
              <a:t>，就可以</a:t>
            </a:r>
            <a:r>
              <a:rPr lang="zh-TW" altLang="en-US" dirty="0">
                <a:solidFill>
                  <a:srgbClr val="C00000"/>
                </a:solidFill>
                <a:highlight>
                  <a:srgbClr val="FFFF00"/>
                </a:highlight>
              </a:rPr>
              <a:t>直接購買同款商品</a:t>
            </a:r>
            <a:r>
              <a:rPr lang="zh-TW" altLang="en-US" dirty="0">
                <a:solidFill>
                  <a:srgbClr val="C00000"/>
                </a:solidFill>
              </a:rPr>
              <a:t>的</a:t>
            </a:r>
            <a:endParaRPr lang="en-US" altLang="zh-TW" dirty="0">
              <a:solidFill>
                <a:srgbClr val="C00000"/>
              </a:solidFill>
            </a:endParaRPr>
          </a:p>
          <a:p>
            <a:r>
              <a:rPr lang="en-US" altLang="zh-TW">
                <a:solidFill>
                  <a:srgbClr val="7030A0"/>
                </a:solidFill>
              </a:rPr>
              <a:t>(2). </a:t>
            </a:r>
            <a:r>
              <a:rPr lang="zh-TW" altLang="en-US">
                <a:solidFill>
                  <a:srgbClr val="7030A0"/>
                </a:solidFill>
              </a:rPr>
              <a:t>其它的</a:t>
            </a:r>
            <a:r>
              <a:rPr lang="en-US" altLang="zh-CN" dirty="0" err="1">
                <a:solidFill>
                  <a:srgbClr val="7030A0"/>
                </a:solidFill>
              </a:rPr>
              <a:t>T</a:t>
            </a:r>
            <a:r>
              <a:rPr lang="en-US" altLang="zh-TW" dirty="0" err="1">
                <a:solidFill>
                  <a:srgbClr val="7030A0"/>
                </a:solidFill>
              </a:rPr>
              <a:t>iktok</a:t>
            </a:r>
            <a:r>
              <a:rPr lang="en-US" altLang="zh-TW" dirty="0">
                <a:solidFill>
                  <a:srgbClr val="7030A0"/>
                </a:solidFill>
              </a:rPr>
              <a:t>, </a:t>
            </a:r>
            <a:r>
              <a:rPr lang="en-US" altLang="zh-CN" dirty="0">
                <a:solidFill>
                  <a:srgbClr val="7030A0"/>
                </a:solidFill>
              </a:rPr>
              <a:t>F</a:t>
            </a:r>
            <a:r>
              <a:rPr lang="en-US" altLang="zh-TW" dirty="0">
                <a:solidFill>
                  <a:srgbClr val="7030A0"/>
                </a:solidFill>
              </a:rPr>
              <a:t>acebook, </a:t>
            </a:r>
            <a:r>
              <a:rPr lang="en-US" altLang="zh-CN" dirty="0">
                <a:solidFill>
                  <a:srgbClr val="7030A0"/>
                </a:solidFill>
              </a:rPr>
              <a:t>I</a:t>
            </a:r>
            <a:r>
              <a:rPr lang="en-US" altLang="zh-TW" dirty="0">
                <a:solidFill>
                  <a:srgbClr val="7030A0"/>
                </a:solidFill>
              </a:rPr>
              <a:t>nstagram, </a:t>
            </a:r>
            <a:r>
              <a:rPr lang="en-US" altLang="zh-CN" dirty="0" err="1">
                <a:solidFill>
                  <a:srgbClr val="7030A0"/>
                </a:solidFill>
              </a:rPr>
              <a:t>Y</a:t>
            </a:r>
            <a:r>
              <a:rPr lang="en-US" altLang="zh-TW" dirty="0" err="1">
                <a:solidFill>
                  <a:srgbClr val="7030A0"/>
                </a:solidFill>
              </a:rPr>
              <a:t>outube</a:t>
            </a:r>
            <a:r>
              <a:rPr lang="zh-TW" altLang="en-US" dirty="0">
                <a:solidFill>
                  <a:srgbClr val="7030A0"/>
                </a:solidFill>
              </a:rPr>
              <a:t>等</a:t>
            </a:r>
            <a:r>
              <a:rPr lang="zh-CN" altLang="en-US" dirty="0">
                <a:solidFill>
                  <a:srgbClr val="7030A0"/>
                </a:solidFill>
              </a:rPr>
              <a:t>平台</a:t>
            </a:r>
            <a:endParaRPr lang="en-US" altLang="zh-CN" dirty="0">
              <a:solidFill>
                <a:srgbClr val="7030A0"/>
              </a:solidFill>
            </a:endParaRPr>
          </a:p>
          <a:p>
            <a:pPr lvl="1"/>
            <a:r>
              <a:rPr lang="zh-CN" altLang="en-US" dirty="0">
                <a:solidFill>
                  <a:srgbClr val="C00000"/>
                </a:solidFill>
              </a:rPr>
              <a:t>雖然，</a:t>
            </a:r>
            <a:r>
              <a:rPr lang="zh-TW" altLang="en-US" dirty="0">
                <a:solidFill>
                  <a:srgbClr val="C00000"/>
                </a:solidFill>
              </a:rPr>
              <a:t>號稱</a:t>
            </a:r>
            <a:r>
              <a:rPr lang="zh-CN" altLang="en-US" dirty="0">
                <a:solidFill>
                  <a:srgbClr val="C00000"/>
                </a:solidFill>
              </a:rPr>
              <a:t>有</a:t>
            </a:r>
            <a:r>
              <a:rPr lang="en-US" altLang="zh-TW" dirty="0">
                <a:solidFill>
                  <a:srgbClr val="C00000"/>
                </a:solidFill>
              </a:rPr>
              <a:t>shopping</a:t>
            </a:r>
            <a:r>
              <a:rPr lang="zh-TW" altLang="en-US" dirty="0">
                <a:solidFill>
                  <a:srgbClr val="C00000"/>
                </a:solidFill>
              </a:rPr>
              <a:t>功能，</a:t>
            </a:r>
            <a:endParaRPr lang="en-US" altLang="zh-TW" dirty="0">
              <a:solidFill>
                <a:srgbClr val="C00000"/>
              </a:solidFill>
            </a:endParaRPr>
          </a:p>
          <a:p>
            <a:pPr lvl="1"/>
            <a:r>
              <a:rPr lang="zh-CN" altLang="en-US" dirty="0">
                <a:solidFill>
                  <a:srgbClr val="C00000"/>
                </a:solidFill>
              </a:rPr>
              <a:t>但</a:t>
            </a:r>
            <a:r>
              <a:rPr lang="zh-TW" altLang="en-US" dirty="0">
                <a:solidFill>
                  <a:srgbClr val="C00000"/>
                </a:solidFill>
              </a:rPr>
              <a:t>都是</a:t>
            </a:r>
            <a:r>
              <a:rPr lang="zh-TW" altLang="en-US" dirty="0">
                <a:solidFill>
                  <a:srgbClr val="C00000"/>
                </a:solidFill>
                <a:highlight>
                  <a:srgbClr val="FFFF00"/>
                </a:highlight>
              </a:rPr>
              <a:t>鏈接到外部的電商</a:t>
            </a:r>
            <a:r>
              <a:rPr lang="zh-TW" altLang="en-US" dirty="0">
                <a:solidFill>
                  <a:srgbClr val="C00000"/>
                </a:solidFill>
              </a:rPr>
              <a:t>，</a:t>
            </a:r>
            <a:endParaRPr lang="en-US" altLang="zh-TW" dirty="0">
              <a:solidFill>
                <a:srgbClr val="C00000"/>
              </a:solidFill>
            </a:endParaRPr>
          </a:p>
          <a:p>
            <a:pPr lvl="1"/>
            <a:r>
              <a:rPr lang="zh-TW" altLang="en-US" dirty="0">
                <a:solidFill>
                  <a:srgbClr val="C00000"/>
                </a:solidFill>
              </a:rPr>
              <a:t>並不是該平台內部的交易平台</a:t>
            </a:r>
          </a:p>
        </p:txBody>
      </p:sp>
      <p:sp>
        <p:nvSpPr>
          <p:cNvPr id="3" name="標題 2">
            <a:extLst>
              <a:ext uri="{FF2B5EF4-FFF2-40B4-BE49-F238E27FC236}">
                <a16:creationId xmlns:a16="http://schemas.microsoft.com/office/drawing/2014/main" id="{FE13C125-65D7-4599-BDBE-4DDE10A2099F}"/>
              </a:ext>
            </a:extLst>
          </p:cNvPr>
          <p:cNvSpPr>
            <a:spLocks noGrp="1"/>
          </p:cNvSpPr>
          <p:nvPr>
            <p:ph type="title"/>
          </p:nvPr>
        </p:nvSpPr>
        <p:spPr/>
        <p:txBody>
          <a:bodyPr>
            <a:normAutofit fontScale="90000"/>
          </a:bodyPr>
          <a:lstStyle/>
          <a:p>
            <a:r>
              <a:rPr lang="zh-CN" altLang="en-US" dirty="0"/>
              <a:t>小紅書與其他社交媒體平台的差異</a:t>
            </a:r>
            <a:endParaRPr lang="zh-TW" altLang="en-US" dirty="0"/>
          </a:p>
        </p:txBody>
      </p:sp>
    </p:spTree>
    <p:extLst>
      <p:ext uri="{BB962C8B-B14F-4D97-AF65-F5344CB8AC3E}">
        <p14:creationId xmlns:p14="http://schemas.microsoft.com/office/powerpoint/2010/main" val="1250946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標題 3">
            <a:extLst>
              <a:ext uri="{FF2B5EF4-FFF2-40B4-BE49-F238E27FC236}">
                <a16:creationId xmlns:a16="http://schemas.microsoft.com/office/drawing/2014/main" id="{C150A81F-F663-44AE-A44D-62A2AAFEE7AC}"/>
              </a:ext>
            </a:extLst>
          </p:cNvPr>
          <p:cNvSpPr>
            <a:spLocks noGrp="1"/>
          </p:cNvSpPr>
          <p:nvPr>
            <p:ph type="subTitle" idx="1"/>
          </p:nvPr>
        </p:nvSpPr>
        <p:spPr/>
        <p:txBody>
          <a:bodyPr/>
          <a:lstStyle/>
          <a:p>
            <a:r>
              <a:rPr lang="en-US" altLang="zh-CN" dirty="0"/>
              <a:t>1. </a:t>
            </a:r>
            <a:r>
              <a:rPr lang="zh-TW" altLang="en-US" dirty="0"/>
              <a:t>社交商務的</a:t>
            </a:r>
            <a:endParaRPr lang="en-US" altLang="zh-TW" dirty="0"/>
          </a:p>
          <a:p>
            <a:r>
              <a:rPr lang="zh-TW" altLang="en-US" dirty="0"/>
              <a:t>定義與發展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lstStyle/>
          <a:p>
            <a:r>
              <a:rPr lang="zh-TW" altLang="en-US" sz="4800" dirty="0">
                <a:cs typeface="+mj-cs"/>
              </a:rPr>
              <a:t>簡單三步驟教你如何在台灣註冊小紅書帳號？</a:t>
            </a:r>
          </a:p>
          <a:p>
            <a:pPr lvl="1"/>
            <a:r>
              <a:rPr lang="en-US" altLang="zh-TW" sz="3600" dirty="0">
                <a:cs typeface="+mj-cs"/>
                <a:hlinkClick r:id="rId2"/>
              </a:rPr>
              <a:t>https://www.youtube.com/watch?v=AJiQZS5zVA4</a:t>
            </a:r>
            <a:endParaRPr lang="en-US" altLang="zh-TW" sz="3600" dirty="0">
              <a:cs typeface="+mj-cs"/>
            </a:endParaRPr>
          </a:p>
          <a:p>
            <a:pPr lvl="1"/>
            <a:r>
              <a:rPr lang="zh-CN" altLang="en-US" sz="3600" dirty="0">
                <a:cs typeface="+mj-cs"/>
              </a:rPr>
              <a:t>可以使用</a:t>
            </a:r>
            <a:r>
              <a:rPr lang="zh-CN" altLang="en-US" sz="3600" dirty="0">
                <a:solidFill>
                  <a:srgbClr val="7030A0"/>
                </a:solidFill>
                <a:cs typeface="+mj-cs"/>
              </a:rPr>
              <a:t>台灣</a:t>
            </a:r>
            <a:r>
              <a:rPr lang="en-US" altLang="zh-CN" sz="3600" dirty="0">
                <a:solidFill>
                  <a:srgbClr val="7030A0"/>
                </a:solidFill>
                <a:cs typeface="+mj-cs"/>
              </a:rPr>
              <a:t>(+886)</a:t>
            </a:r>
            <a:r>
              <a:rPr lang="zh-CN" altLang="en-US" sz="3600" dirty="0">
                <a:solidFill>
                  <a:srgbClr val="7030A0"/>
                </a:solidFill>
                <a:cs typeface="+mj-cs"/>
              </a:rPr>
              <a:t>手機註冊登入</a:t>
            </a:r>
            <a:endParaRPr lang="en-US" altLang="zh-CN" sz="3600" dirty="0">
              <a:solidFill>
                <a:srgbClr val="7030A0"/>
              </a:solidFill>
              <a:cs typeface="+mj-cs"/>
            </a:endParaRPr>
          </a:p>
          <a:p>
            <a:pPr lvl="1"/>
            <a:r>
              <a:rPr lang="zh-CN" altLang="en-US" sz="3600" dirty="0">
                <a:cs typeface="+mj-cs"/>
              </a:rPr>
              <a:t>也可以使用</a:t>
            </a:r>
            <a:r>
              <a:rPr lang="zh-CN" altLang="en-US" sz="3600" dirty="0">
                <a:solidFill>
                  <a:srgbClr val="7030A0"/>
                </a:solidFill>
                <a:cs typeface="+mj-cs"/>
              </a:rPr>
              <a:t>微信帳號登入</a:t>
            </a:r>
            <a:endParaRPr lang="en-US" altLang="zh-TW" sz="3600" dirty="0">
              <a:solidFill>
                <a:srgbClr val="7030A0"/>
              </a:solidFill>
              <a:cs typeface="+mj-cs"/>
            </a:endParaRPr>
          </a:p>
          <a:p>
            <a:endParaRPr lang="zh-TW" altLang="en-US" sz="4800" dirty="0">
              <a:cs typeface="+mj-cs"/>
            </a:endParaRPr>
          </a:p>
          <a:p>
            <a:endParaRPr lang="zh-TW" altLang="en-US"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lstStyle/>
          <a:p>
            <a:r>
              <a:rPr lang="zh-CN" altLang="en-US" dirty="0"/>
              <a:t>在台灣如何使用小紅書</a:t>
            </a:r>
            <a:endParaRPr lang="zh-TW" altLang="en-US" dirty="0"/>
          </a:p>
        </p:txBody>
      </p:sp>
    </p:spTree>
    <p:extLst>
      <p:ext uri="{BB962C8B-B14F-4D97-AF65-F5344CB8AC3E}">
        <p14:creationId xmlns:p14="http://schemas.microsoft.com/office/powerpoint/2010/main" val="2589176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BB5F1905-4002-4E59-A3F5-2F5926322959}"/>
              </a:ext>
            </a:extLst>
          </p:cNvPr>
          <p:cNvSpPr>
            <a:spLocks noGrp="1"/>
          </p:cNvSpPr>
          <p:nvPr>
            <p:ph type="subTitle" idx="1"/>
          </p:nvPr>
        </p:nvSpPr>
        <p:spPr/>
        <p:txBody>
          <a:bodyPr>
            <a:normAutofit/>
          </a:bodyPr>
          <a:lstStyle/>
          <a:p>
            <a:r>
              <a:rPr lang="en-US" altLang="zh-CN" dirty="0"/>
              <a:t>4. </a:t>
            </a:r>
            <a:r>
              <a:rPr lang="zh-CN" altLang="en-US" dirty="0"/>
              <a:t>小紅書在台灣使用的幾個問題</a:t>
            </a:r>
            <a:endParaRPr lang="zh-TW" altLang="en-US" dirty="0"/>
          </a:p>
        </p:txBody>
      </p:sp>
    </p:spTree>
    <p:extLst>
      <p:ext uri="{BB962C8B-B14F-4D97-AF65-F5344CB8AC3E}">
        <p14:creationId xmlns:p14="http://schemas.microsoft.com/office/powerpoint/2010/main" val="3866592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6C834C3-A51D-4BED-ABFA-14DFFBFBF75F}"/>
              </a:ext>
            </a:extLst>
          </p:cNvPr>
          <p:cNvSpPr>
            <a:spLocks noGrp="1"/>
          </p:cNvSpPr>
          <p:nvPr>
            <p:ph idx="1"/>
          </p:nvPr>
        </p:nvSpPr>
        <p:spPr/>
        <p:txBody>
          <a:bodyPr>
            <a:normAutofit/>
          </a:bodyPr>
          <a:lstStyle/>
          <a:p>
            <a:r>
              <a:rPr lang="en-US" altLang="zh-TW" sz="5400" dirty="0"/>
              <a:t>1. </a:t>
            </a:r>
            <a:r>
              <a:rPr lang="zh-TW" altLang="en-US" sz="5400" dirty="0"/>
              <a:t>小紅書的商城：</a:t>
            </a:r>
            <a:endParaRPr lang="en-US" altLang="zh-TW" sz="5400" dirty="0"/>
          </a:p>
          <a:p>
            <a:pPr lvl="1"/>
            <a:r>
              <a:rPr lang="zh-TW" altLang="en-US" sz="4000" dirty="0">
                <a:solidFill>
                  <a:srgbClr val="C00000"/>
                </a:solidFill>
              </a:rPr>
              <a:t>大部分商品是從中國大陸發貨</a:t>
            </a:r>
            <a:r>
              <a:rPr lang="zh-TW" altLang="en-US" sz="4000" dirty="0"/>
              <a:t>。</a:t>
            </a:r>
            <a:endParaRPr lang="en-US" altLang="zh-TW" sz="4000" dirty="0"/>
          </a:p>
          <a:p>
            <a:pPr lvl="1"/>
            <a:r>
              <a:rPr lang="zh-TW" altLang="en-US" sz="4000" dirty="0"/>
              <a:t>目前沒有明確資訊顯示有台灣本地發貨的商品。</a:t>
            </a:r>
          </a:p>
        </p:txBody>
      </p:sp>
      <p:sp>
        <p:nvSpPr>
          <p:cNvPr id="3" name="標題 2">
            <a:extLst>
              <a:ext uri="{FF2B5EF4-FFF2-40B4-BE49-F238E27FC236}">
                <a16:creationId xmlns:a16="http://schemas.microsoft.com/office/drawing/2014/main" id="{3970FBE4-359A-4A22-B3B4-1A81B0BDE4B0}"/>
              </a:ext>
            </a:extLst>
          </p:cNvPr>
          <p:cNvSpPr>
            <a:spLocks noGrp="1"/>
          </p:cNvSpPr>
          <p:nvPr>
            <p:ph type="title"/>
          </p:nvPr>
        </p:nvSpPr>
        <p:spPr/>
        <p:txBody>
          <a:bodyPr>
            <a:normAutofit fontScale="90000"/>
          </a:bodyPr>
          <a:lstStyle/>
          <a:p>
            <a:r>
              <a:rPr lang="en-US" altLang="zh-TW" dirty="0"/>
              <a:t>1.</a:t>
            </a:r>
            <a:r>
              <a:rPr lang="zh-TW" altLang="en-US" dirty="0"/>
              <a:t>小紅書的的商城，是不是都是大陸發貨的，有台灣發貨的嗎？</a:t>
            </a:r>
          </a:p>
        </p:txBody>
      </p:sp>
    </p:spTree>
    <p:extLst>
      <p:ext uri="{BB962C8B-B14F-4D97-AF65-F5344CB8AC3E}">
        <p14:creationId xmlns:p14="http://schemas.microsoft.com/office/powerpoint/2010/main" val="417115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6C834C3-A51D-4BED-ABFA-14DFFBFBF75F}"/>
              </a:ext>
            </a:extLst>
          </p:cNvPr>
          <p:cNvSpPr>
            <a:spLocks noGrp="1"/>
          </p:cNvSpPr>
          <p:nvPr>
            <p:ph idx="1"/>
          </p:nvPr>
        </p:nvSpPr>
        <p:spPr/>
        <p:txBody>
          <a:bodyPr>
            <a:normAutofit fontScale="85000" lnSpcReduction="20000"/>
          </a:bodyPr>
          <a:lstStyle/>
          <a:p>
            <a:r>
              <a:rPr lang="en-US" altLang="zh-TW" sz="5400" dirty="0"/>
              <a:t>2. </a:t>
            </a:r>
            <a:r>
              <a:rPr lang="zh-TW" altLang="en-US" sz="5400" dirty="0"/>
              <a:t>台灣購買大陸商品：</a:t>
            </a:r>
            <a:endParaRPr lang="en-US" altLang="zh-TW" sz="5400" dirty="0"/>
          </a:p>
          <a:p>
            <a:pPr lvl="1"/>
            <a:r>
              <a:rPr lang="zh-TW" altLang="en-US" sz="4200" dirty="0"/>
              <a:t>台灣用戶可以購買小紅書商城裡的大陸商品，</a:t>
            </a:r>
            <a:endParaRPr lang="en-US" altLang="zh-TW" sz="4200" dirty="0"/>
          </a:p>
          <a:p>
            <a:pPr lvl="1"/>
            <a:r>
              <a:rPr lang="zh-TW" altLang="en-US" sz="4200" dirty="0"/>
              <a:t>但需要使用</a:t>
            </a:r>
            <a:r>
              <a:rPr lang="zh-TW" altLang="en-US" sz="4200" dirty="0">
                <a:solidFill>
                  <a:srgbClr val="C00000"/>
                </a:solidFill>
                <a:highlight>
                  <a:srgbClr val="FFFF00"/>
                </a:highlight>
              </a:rPr>
              <a:t>集運服務</a:t>
            </a:r>
            <a:r>
              <a:rPr lang="zh-TW" altLang="en-US" sz="4200" dirty="0">
                <a:solidFill>
                  <a:srgbClr val="C00000"/>
                </a:solidFill>
              </a:rPr>
              <a:t>將商品從中國運送到台灣</a:t>
            </a:r>
            <a:r>
              <a:rPr lang="zh-CN" altLang="en-US" sz="4200" dirty="0">
                <a:solidFill>
                  <a:srgbClr val="7030A0"/>
                </a:solidFill>
              </a:rPr>
              <a:t>（像早期購買淘寶商品的方法）</a:t>
            </a:r>
            <a:endParaRPr lang="en-US" altLang="zh-TW" sz="4200" dirty="0">
              <a:solidFill>
                <a:srgbClr val="7030A0"/>
              </a:solidFill>
            </a:endParaRPr>
          </a:p>
          <a:p>
            <a:pPr lvl="1"/>
            <a:r>
              <a:rPr lang="zh-TW" altLang="en-US" sz="4200" dirty="0"/>
              <a:t>這通常涉及</a:t>
            </a:r>
            <a:endParaRPr lang="en-US" altLang="zh-TW" sz="4200" dirty="0"/>
          </a:p>
          <a:p>
            <a:pPr lvl="2"/>
            <a:r>
              <a:rPr lang="zh-TW" altLang="en-US" sz="3800" dirty="0">
                <a:solidFill>
                  <a:srgbClr val="7030A0"/>
                </a:solidFill>
              </a:rPr>
              <a:t>在小紅書上購買商品後，</a:t>
            </a:r>
            <a:endParaRPr lang="en-US" altLang="zh-TW" sz="3800" dirty="0">
              <a:solidFill>
                <a:srgbClr val="7030A0"/>
              </a:solidFill>
            </a:endParaRPr>
          </a:p>
          <a:p>
            <a:pPr lvl="2"/>
            <a:r>
              <a:rPr lang="zh-TW" altLang="en-US" sz="3800" dirty="0">
                <a:solidFill>
                  <a:srgbClr val="7030A0"/>
                </a:solidFill>
                <a:highlight>
                  <a:srgbClr val="FFFF00"/>
                </a:highlight>
              </a:rPr>
              <a:t>將收貨地址</a:t>
            </a:r>
            <a:r>
              <a:rPr lang="zh-TW" altLang="en-US" sz="3800" dirty="0">
                <a:solidFill>
                  <a:srgbClr val="7030A0"/>
                </a:solidFill>
              </a:rPr>
              <a:t>設為</a:t>
            </a:r>
            <a:r>
              <a:rPr lang="zh-TW" altLang="en-US" sz="3800" dirty="0">
                <a:solidFill>
                  <a:srgbClr val="7030A0"/>
                </a:solidFill>
                <a:highlight>
                  <a:srgbClr val="FFFF00"/>
                </a:highlight>
              </a:rPr>
              <a:t>集運倉庫地址</a:t>
            </a:r>
            <a:r>
              <a:rPr lang="zh-TW" altLang="en-US" sz="3800" dirty="0">
                <a:solidFill>
                  <a:srgbClr val="7030A0"/>
                </a:solidFill>
              </a:rPr>
              <a:t>，</a:t>
            </a:r>
            <a:endParaRPr lang="en-US" altLang="zh-TW" sz="3800" dirty="0">
              <a:solidFill>
                <a:srgbClr val="7030A0"/>
              </a:solidFill>
            </a:endParaRPr>
          </a:p>
          <a:p>
            <a:pPr lvl="2"/>
            <a:r>
              <a:rPr lang="zh-TW" altLang="en-US" sz="3800" dirty="0">
                <a:solidFill>
                  <a:srgbClr val="7030A0"/>
                </a:solidFill>
              </a:rPr>
              <a:t>然後再從</a:t>
            </a:r>
            <a:r>
              <a:rPr lang="zh-TW" altLang="en-US" sz="3800" dirty="0">
                <a:solidFill>
                  <a:srgbClr val="7030A0"/>
                </a:solidFill>
                <a:highlight>
                  <a:srgbClr val="FFFF00"/>
                </a:highlight>
              </a:rPr>
              <a:t>集運倉庫</a:t>
            </a:r>
            <a:r>
              <a:rPr lang="zh-TW" altLang="en-US" sz="3800" dirty="0">
                <a:solidFill>
                  <a:srgbClr val="7030A0"/>
                </a:solidFill>
              </a:rPr>
              <a:t>運送到台灣。</a:t>
            </a:r>
            <a:endParaRPr lang="zh-TW" altLang="en-US" dirty="0">
              <a:solidFill>
                <a:srgbClr val="7030A0"/>
              </a:solidFill>
            </a:endParaRPr>
          </a:p>
        </p:txBody>
      </p:sp>
      <p:sp>
        <p:nvSpPr>
          <p:cNvPr id="3" name="標題 2">
            <a:extLst>
              <a:ext uri="{FF2B5EF4-FFF2-40B4-BE49-F238E27FC236}">
                <a16:creationId xmlns:a16="http://schemas.microsoft.com/office/drawing/2014/main" id="{3970FBE4-359A-4A22-B3B4-1A81B0BDE4B0}"/>
              </a:ext>
            </a:extLst>
          </p:cNvPr>
          <p:cNvSpPr>
            <a:spLocks noGrp="1"/>
          </p:cNvSpPr>
          <p:nvPr>
            <p:ph type="title"/>
          </p:nvPr>
        </p:nvSpPr>
        <p:spPr/>
        <p:txBody>
          <a:bodyPr>
            <a:normAutofit fontScale="90000"/>
          </a:bodyPr>
          <a:lstStyle/>
          <a:p>
            <a:r>
              <a:rPr lang="en-US" altLang="zh-TW" dirty="0"/>
              <a:t>2.</a:t>
            </a:r>
            <a:r>
              <a:rPr lang="zh-TW" altLang="en-US" dirty="0"/>
              <a:t>台灣可以買商城裡面的大陸商品嗎？</a:t>
            </a:r>
          </a:p>
        </p:txBody>
      </p:sp>
    </p:spTree>
    <p:extLst>
      <p:ext uri="{BB962C8B-B14F-4D97-AF65-F5344CB8AC3E}">
        <p14:creationId xmlns:p14="http://schemas.microsoft.com/office/powerpoint/2010/main" val="1913249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6C834C3-A51D-4BED-ABFA-14DFFBFBF75F}"/>
              </a:ext>
            </a:extLst>
          </p:cNvPr>
          <p:cNvSpPr>
            <a:spLocks noGrp="1"/>
          </p:cNvSpPr>
          <p:nvPr>
            <p:ph idx="1"/>
          </p:nvPr>
        </p:nvSpPr>
        <p:spPr/>
        <p:txBody>
          <a:bodyPr>
            <a:normAutofit fontScale="92500" lnSpcReduction="20000"/>
          </a:bodyPr>
          <a:lstStyle/>
          <a:p>
            <a:r>
              <a:rPr lang="en-US" altLang="zh-TW" sz="5400" dirty="0"/>
              <a:t>2. </a:t>
            </a:r>
            <a:r>
              <a:rPr lang="zh-TW" altLang="en-US" sz="5400" dirty="0"/>
              <a:t>台灣購買大陸商品：</a:t>
            </a:r>
            <a:endParaRPr lang="en-US" altLang="zh-TW" sz="5400" dirty="0"/>
          </a:p>
          <a:p>
            <a:pPr lvl="1"/>
            <a:r>
              <a:rPr lang="zh-CN" altLang="en-US" sz="4200" dirty="0"/>
              <a:t>若是不會使用</a:t>
            </a:r>
            <a:r>
              <a:rPr lang="zh-TW" altLang="en-US" sz="4200" dirty="0">
                <a:solidFill>
                  <a:srgbClr val="C00000"/>
                </a:solidFill>
                <a:highlight>
                  <a:srgbClr val="FFFF00"/>
                </a:highlight>
              </a:rPr>
              <a:t>集運服務</a:t>
            </a:r>
            <a:r>
              <a:rPr lang="zh-TW" altLang="en-US" sz="4200" dirty="0">
                <a:solidFill>
                  <a:srgbClr val="C00000"/>
                </a:solidFill>
              </a:rPr>
              <a:t>將商品從中國運送到台灣</a:t>
            </a:r>
            <a:r>
              <a:rPr lang="zh-TW" altLang="en-US" sz="4200" dirty="0"/>
              <a:t>。</a:t>
            </a:r>
            <a:endParaRPr lang="en-US" altLang="zh-TW" sz="4200" dirty="0"/>
          </a:p>
          <a:p>
            <a:pPr lvl="1"/>
            <a:r>
              <a:rPr lang="zh-CN" altLang="en-US" sz="4200" dirty="0"/>
              <a:t>在蝦皮有代購</a:t>
            </a:r>
            <a:endParaRPr lang="en-US" altLang="zh-CN" sz="4200" dirty="0"/>
          </a:p>
          <a:p>
            <a:pPr lvl="1"/>
            <a:r>
              <a:rPr lang="en-US" altLang="zh-TW" dirty="0">
                <a:solidFill>
                  <a:srgbClr val="7030A0"/>
                </a:solidFill>
              </a:rPr>
              <a:t>https://www.xiaohongshu.com/explore/65533b32000000001b035706?app_platform=android&amp;ignoreEngage=true&amp;app_version=8.11.10&amp;share_from_user_hidden=true&amp;xsec_source=app_share&amp;type=video&amp;xsec_token=CBSZkJIohXqZCuxxkA5CW8O8Vxl1psKm4fn2uqu757TtI=&amp;author_share=1&amp;xhsshare=CopyLink&amp;appuid=611e50190000000001003421&amp;apptime=1724178191</a:t>
            </a:r>
          </a:p>
          <a:p>
            <a:pPr lvl="1"/>
            <a:endParaRPr lang="en-US" altLang="zh-TW" dirty="0">
              <a:solidFill>
                <a:srgbClr val="7030A0"/>
              </a:solidFill>
            </a:endParaRPr>
          </a:p>
          <a:p>
            <a:pPr lvl="1"/>
            <a:endParaRPr lang="zh-TW" altLang="en-US" dirty="0">
              <a:solidFill>
                <a:srgbClr val="7030A0"/>
              </a:solidFill>
            </a:endParaRPr>
          </a:p>
        </p:txBody>
      </p:sp>
      <p:sp>
        <p:nvSpPr>
          <p:cNvPr id="3" name="標題 2">
            <a:extLst>
              <a:ext uri="{FF2B5EF4-FFF2-40B4-BE49-F238E27FC236}">
                <a16:creationId xmlns:a16="http://schemas.microsoft.com/office/drawing/2014/main" id="{3970FBE4-359A-4A22-B3B4-1A81B0BDE4B0}"/>
              </a:ext>
            </a:extLst>
          </p:cNvPr>
          <p:cNvSpPr>
            <a:spLocks noGrp="1"/>
          </p:cNvSpPr>
          <p:nvPr>
            <p:ph type="title"/>
          </p:nvPr>
        </p:nvSpPr>
        <p:spPr/>
        <p:txBody>
          <a:bodyPr>
            <a:normAutofit fontScale="90000"/>
          </a:bodyPr>
          <a:lstStyle/>
          <a:p>
            <a:r>
              <a:rPr lang="en-US" altLang="zh-TW" dirty="0"/>
              <a:t>2.</a:t>
            </a:r>
            <a:r>
              <a:rPr lang="zh-TW" altLang="en-US" dirty="0"/>
              <a:t>台灣可以買商城裡面的大陸商品嗎？</a:t>
            </a:r>
          </a:p>
        </p:txBody>
      </p:sp>
    </p:spTree>
    <p:extLst>
      <p:ext uri="{BB962C8B-B14F-4D97-AF65-F5344CB8AC3E}">
        <p14:creationId xmlns:p14="http://schemas.microsoft.com/office/powerpoint/2010/main" val="2309996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9B67618-1EC8-4802-A5CD-20DBF2175555}"/>
              </a:ext>
            </a:extLst>
          </p:cNvPr>
          <p:cNvSpPr>
            <a:spLocks noGrp="1"/>
          </p:cNvSpPr>
          <p:nvPr>
            <p:ph idx="1"/>
          </p:nvPr>
        </p:nvSpPr>
        <p:spPr/>
        <p:txBody>
          <a:bodyPr/>
          <a:lstStyle/>
          <a:p>
            <a:r>
              <a:rPr lang="zh-CN" altLang="en-US" dirty="0">
                <a:highlight>
                  <a:srgbClr val="FFFF00"/>
                </a:highlight>
              </a:rPr>
              <a:t>有，有網頁版</a:t>
            </a:r>
            <a:r>
              <a:rPr lang="zh-CN" altLang="en-US" dirty="0"/>
              <a:t>（但只支援部分功能）</a:t>
            </a:r>
            <a:endParaRPr lang="en-US" altLang="zh-CN" dirty="0"/>
          </a:p>
          <a:p>
            <a:r>
              <a:rPr lang="zh-CN" altLang="en-US" dirty="0"/>
              <a:t>選擇登入，出現</a:t>
            </a:r>
            <a:r>
              <a:rPr lang="en-US" altLang="zh-CN" dirty="0">
                <a:solidFill>
                  <a:srgbClr val="C00000"/>
                </a:solidFill>
              </a:rPr>
              <a:t>QR Code</a:t>
            </a:r>
          </a:p>
          <a:p>
            <a:r>
              <a:rPr lang="zh-CN" altLang="en-US" dirty="0"/>
              <a:t>用你的</a:t>
            </a:r>
            <a:r>
              <a:rPr lang="zh-CN" altLang="en-US" dirty="0">
                <a:solidFill>
                  <a:srgbClr val="C00000"/>
                </a:solidFill>
              </a:rPr>
              <a:t>手機的微信掃碼登入</a:t>
            </a:r>
            <a:endParaRPr lang="en-US" altLang="zh-CN" dirty="0">
              <a:solidFill>
                <a:srgbClr val="C00000"/>
              </a:solidFill>
            </a:endParaRPr>
          </a:p>
          <a:p>
            <a:pPr lvl="1"/>
            <a:r>
              <a:rPr lang="zh-CN" altLang="en-US" dirty="0">
                <a:solidFill>
                  <a:srgbClr val="7030A0"/>
                </a:solidFill>
              </a:rPr>
              <a:t>前提是，你的小紅書上面要已經</a:t>
            </a:r>
            <a:r>
              <a:rPr lang="en-US" altLang="zh-CN" dirty="0">
                <a:solidFill>
                  <a:srgbClr val="7030A0"/>
                </a:solidFill>
              </a:rPr>
              <a:t>【</a:t>
            </a:r>
            <a:r>
              <a:rPr lang="zh-CN" altLang="en-US" dirty="0">
                <a:solidFill>
                  <a:srgbClr val="7030A0"/>
                </a:solidFill>
              </a:rPr>
              <a:t>設定</a:t>
            </a:r>
            <a:r>
              <a:rPr lang="en-US" altLang="zh-CN" dirty="0">
                <a:solidFill>
                  <a:srgbClr val="7030A0"/>
                </a:solidFill>
              </a:rPr>
              <a:t>】</a:t>
            </a:r>
            <a:r>
              <a:rPr lang="zh-CN" altLang="en-US" dirty="0">
                <a:solidFill>
                  <a:srgbClr val="7030A0"/>
                </a:solidFill>
              </a:rPr>
              <a:t>你的手機</a:t>
            </a:r>
            <a:r>
              <a:rPr lang="en-US" altLang="zh-CN" dirty="0">
                <a:solidFill>
                  <a:srgbClr val="7030A0"/>
                </a:solidFill>
              </a:rPr>
              <a:t>/</a:t>
            </a:r>
            <a:r>
              <a:rPr lang="zh-CN" altLang="en-US" dirty="0">
                <a:solidFill>
                  <a:srgbClr val="7030A0"/>
                </a:solidFill>
              </a:rPr>
              <a:t>密碼</a:t>
            </a:r>
            <a:endParaRPr lang="en-US" altLang="zh-CN" dirty="0">
              <a:solidFill>
                <a:srgbClr val="7030A0"/>
              </a:solidFill>
            </a:endParaRPr>
          </a:p>
          <a:p>
            <a:pPr lvl="1"/>
            <a:r>
              <a:rPr lang="zh-CN" altLang="en-US" dirty="0"/>
              <a:t>設定後，再用微信掃描登入網頁的</a:t>
            </a:r>
            <a:r>
              <a:rPr lang="en-US" altLang="zh-CN" dirty="0" err="1"/>
              <a:t>QRcode</a:t>
            </a:r>
            <a:endParaRPr lang="en-US" altLang="zh-CN" dirty="0"/>
          </a:p>
          <a:p>
            <a:pPr lvl="1"/>
            <a:r>
              <a:rPr lang="zh-CN" altLang="en-US" dirty="0"/>
              <a:t>就可以使用網頁版小紅書</a:t>
            </a:r>
            <a:endParaRPr lang="zh-TW" altLang="en-US" dirty="0"/>
          </a:p>
        </p:txBody>
      </p:sp>
      <p:sp>
        <p:nvSpPr>
          <p:cNvPr id="3" name="標題 2">
            <a:extLst>
              <a:ext uri="{FF2B5EF4-FFF2-40B4-BE49-F238E27FC236}">
                <a16:creationId xmlns:a16="http://schemas.microsoft.com/office/drawing/2014/main" id="{2B830190-A5B5-4B0C-86AF-D73FDCFAADB7}"/>
              </a:ext>
            </a:extLst>
          </p:cNvPr>
          <p:cNvSpPr>
            <a:spLocks noGrp="1"/>
          </p:cNvSpPr>
          <p:nvPr>
            <p:ph type="title"/>
          </p:nvPr>
        </p:nvSpPr>
        <p:spPr/>
        <p:txBody>
          <a:bodyPr>
            <a:normAutofit fontScale="90000"/>
          </a:bodyPr>
          <a:lstStyle/>
          <a:p>
            <a:r>
              <a:rPr lang="en-US" altLang="zh-TW" dirty="0"/>
              <a:t>3.</a:t>
            </a:r>
            <a:r>
              <a:rPr lang="zh-TW" altLang="en-US" dirty="0"/>
              <a:t>小紅書是不是都要用手機</a:t>
            </a:r>
            <a:r>
              <a:rPr lang="en-US" altLang="zh-TW" dirty="0"/>
              <a:t>app</a:t>
            </a:r>
            <a:r>
              <a:rPr lang="zh-TW" altLang="en-US" dirty="0"/>
              <a:t>看，它有網頁版嗎？</a:t>
            </a:r>
          </a:p>
        </p:txBody>
      </p:sp>
    </p:spTree>
    <p:extLst>
      <p:ext uri="{BB962C8B-B14F-4D97-AF65-F5344CB8AC3E}">
        <p14:creationId xmlns:p14="http://schemas.microsoft.com/office/powerpoint/2010/main" val="2103350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2CC37F3-1DAC-4DF1-90E5-DBF82D4A4094}"/>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2AC73342-562F-4D36-917E-5D4F6642C8B1}"/>
              </a:ext>
            </a:extLst>
          </p:cNvPr>
          <p:cNvSpPr>
            <a:spLocks noGrp="1"/>
          </p:cNvSpPr>
          <p:nvPr>
            <p:ph type="title"/>
          </p:nvPr>
        </p:nvSpPr>
        <p:spPr>
          <a:xfrm>
            <a:off x="275208" y="152400"/>
            <a:ext cx="8753382" cy="620598"/>
          </a:xfrm>
        </p:spPr>
        <p:txBody>
          <a:bodyPr>
            <a:normAutofit fontScale="90000"/>
          </a:bodyPr>
          <a:lstStyle/>
          <a:p>
            <a:r>
              <a:rPr lang="zh-CN" altLang="en-US" dirty="0"/>
              <a:t>小紅書，網頁版，登入後</a:t>
            </a:r>
            <a:endParaRPr lang="zh-TW" altLang="en-US" dirty="0"/>
          </a:p>
        </p:txBody>
      </p:sp>
      <p:pic>
        <p:nvPicPr>
          <p:cNvPr id="5" name="圖片 4">
            <a:extLst>
              <a:ext uri="{FF2B5EF4-FFF2-40B4-BE49-F238E27FC236}">
                <a16:creationId xmlns:a16="http://schemas.microsoft.com/office/drawing/2014/main" id="{C5E4328E-B9AA-409F-8E1C-DABDD99D544A}"/>
              </a:ext>
            </a:extLst>
          </p:cNvPr>
          <p:cNvPicPr>
            <a:picLocks noChangeAspect="1"/>
          </p:cNvPicPr>
          <p:nvPr/>
        </p:nvPicPr>
        <p:blipFill>
          <a:blip r:embed="rId2"/>
          <a:stretch>
            <a:fillRect/>
          </a:stretch>
        </p:blipFill>
        <p:spPr>
          <a:xfrm>
            <a:off x="0" y="854024"/>
            <a:ext cx="9144000" cy="5867451"/>
          </a:xfrm>
          <a:prstGeom prst="rect">
            <a:avLst/>
          </a:prstGeom>
        </p:spPr>
      </p:pic>
    </p:spTree>
    <p:extLst>
      <p:ext uri="{BB962C8B-B14F-4D97-AF65-F5344CB8AC3E}">
        <p14:creationId xmlns:p14="http://schemas.microsoft.com/office/powerpoint/2010/main" val="3713709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BB5F1905-4002-4E59-A3F5-2F5926322959}"/>
              </a:ext>
            </a:extLst>
          </p:cNvPr>
          <p:cNvSpPr>
            <a:spLocks noGrp="1"/>
          </p:cNvSpPr>
          <p:nvPr>
            <p:ph type="subTitle" idx="1"/>
          </p:nvPr>
        </p:nvSpPr>
        <p:spPr>
          <a:xfrm>
            <a:off x="337351" y="1460701"/>
            <a:ext cx="8495931" cy="3733467"/>
          </a:xfrm>
        </p:spPr>
        <p:txBody>
          <a:bodyPr>
            <a:normAutofit fontScale="92500" lnSpcReduction="10000"/>
          </a:bodyPr>
          <a:lstStyle/>
          <a:p>
            <a:r>
              <a:rPr lang="en-US" altLang="zh-CN" dirty="0"/>
              <a:t>4.</a:t>
            </a:r>
            <a:r>
              <a:rPr lang="zh-TW" altLang="en-US" dirty="0"/>
              <a:t>小紅書在台灣的使用現況 </a:t>
            </a:r>
            <a:br>
              <a:rPr lang="en-US" altLang="zh-TW" dirty="0"/>
            </a:br>
            <a:r>
              <a:rPr lang="zh-TW" altLang="en-US" dirty="0"/>
              <a:t>小紅書</a:t>
            </a:r>
            <a:r>
              <a:rPr lang="zh-CN" altLang="en-US" dirty="0"/>
              <a:t>推送流量的</a:t>
            </a:r>
            <a:r>
              <a:rPr lang="zh-TW" altLang="en-US" dirty="0"/>
              <a:t>基礎演算法</a:t>
            </a:r>
          </a:p>
        </p:txBody>
      </p:sp>
    </p:spTree>
    <p:extLst>
      <p:ext uri="{BB962C8B-B14F-4D97-AF65-F5344CB8AC3E}">
        <p14:creationId xmlns:p14="http://schemas.microsoft.com/office/powerpoint/2010/main" val="387026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lstStyle/>
          <a:p>
            <a:r>
              <a:rPr lang="zh-TW" altLang="en-US" sz="4800" dirty="0">
                <a:cs typeface="+mj-cs"/>
              </a:rPr>
              <a:t>新手入門！一次說完小紅書</a:t>
            </a:r>
            <a:r>
              <a:rPr lang="en-US" altLang="zh-CN" sz="4800" dirty="0">
                <a:cs typeface="+mj-cs"/>
              </a:rPr>
              <a:t>【</a:t>
            </a:r>
            <a:r>
              <a:rPr lang="zh-TW" altLang="en-US" sz="4800" dirty="0">
                <a:cs typeface="+mj-cs"/>
              </a:rPr>
              <a:t>專業號、廣告、網紅合作</a:t>
            </a:r>
            <a:r>
              <a:rPr lang="en-US" altLang="zh-CN" sz="4800" dirty="0">
                <a:cs typeface="+mj-cs"/>
              </a:rPr>
              <a:t>】</a:t>
            </a:r>
          </a:p>
          <a:p>
            <a:pPr lvl="1"/>
            <a:r>
              <a:rPr lang="zh-CN" altLang="en-US" sz="3600" dirty="0">
                <a:solidFill>
                  <a:srgbClr val="7030A0"/>
                </a:solidFill>
                <a:cs typeface="+mj-cs"/>
              </a:rPr>
              <a:t>問題：</a:t>
            </a:r>
            <a:endParaRPr lang="en-US" altLang="zh-CN" sz="3600" dirty="0">
              <a:solidFill>
                <a:srgbClr val="7030A0"/>
              </a:solidFill>
              <a:cs typeface="+mj-cs"/>
            </a:endParaRPr>
          </a:p>
          <a:p>
            <a:pPr lvl="1"/>
            <a:r>
              <a:rPr lang="zh-CN" altLang="en-US" sz="3600" dirty="0">
                <a:solidFill>
                  <a:srgbClr val="7030A0"/>
                </a:solidFill>
                <a:cs typeface="+mj-cs"/>
              </a:rPr>
              <a:t>品牌商需要自己經營小紅書嗎？</a:t>
            </a:r>
            <a:endParaRPr lang="en-US" altLang="zh-CN" sz="3600" dirty="0">
              <a:solidFill>
                <a:srgbClr val="7030A0"/>
              </a:solidFill>
              <a:cs typeface="+mj-cs"/>
            </a:endParaRPr>
          </a:p>
          <a:p>
            <a:pPr lvl="1"/>
            <a:r>
              <a:rPr lang="zh-CN" altLang="en-US" sz="3600" dirty="0">
                <a:solidFill>
                  <a:srgbClr val="7030A0"/>
                </a:solidFill>
                <a:cs typeface="+mj-cs"/>
              </a:rPr>
              <a:t>還是聘請網紅來推薦商品就好？</a:t>
            </a:r>
            <a:endParaRPr lang="zh-TW" altLang="en-US" sz="3600" dirty="0">
              <a:solidFill>
                <a:srgbClr val="7030A0"/>
              </a:solidFill>
              <a:cs typeface="+mj-cs"/>
            </a:endParaRPr>
          </a:p>
          <a:p>
            <a:pPr lvl="1"/>
            <a:r>
              <a:rPr lang="en-US" altLang="zh-TW" dirty="0">
                <a:hlinkClick r:id="rId2"/>
              </a:rPr>
              <a:t>https://youtu.be/9hTJBGmEDPs?t=70</a:t>
            </a:r>
            <a:endParaRPr lang="en-US" altLang="zh-TW" dirty="0"/>
          </a:p>
          <a:p>
            <a:endParaRPr lang="zh-TW" altLang="en-US"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normAutofit fontScale="90000"/>
          </a:bodyPr>
          <a:lstStyle/>
          <a:p>
            <a:r>
              <a:rPr lang="zh-TW" altLang="en-US" dirty="0"/>
              <a:t>小紅書在台灣的使用現況 </a:t>
            </a:r>
            <a:br>
              <a:rPr lang="en-US" altLang="zh-TW" dirty="0"/>
            </a:br>
            <a:r>
              <a:rPr lang="zh-TW" altLang="en-US" dirty="0"/>
              <a:t>小紅書</a:t>
            </a:r>
            <a:r>
              <a:rPr lang="zh-CN" altLang="en-US" dirty="0"/>
              <a:t>推送流量的</a:t>
            </a:r>
            <a:r>
              <a:rPr lang="zh-TW" altLang="en-US" dirty="0"/>
              <a:t>基礎演算法</a:t>
            </a:r>
          </a:p>
        </p:txBody>
      </p:sp>
    </p:spTree>
    <p:extLst>
      <p:ext uri="{BB962C8B-B14F-4D97-AF65-F5344CB8AC3E}">
        <p14:creationId xmlns:p14="http://schemas.microsoft.com/office/powerpoint/2010/main" val="3093039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normAutofit fontScale="92500" lnSpcReduction="10000"/>
          </a:bodyPr>
          <a:lstStyle/>
          <a:p>
            <a:r>
              <a:rPr lang="zh-TW" altLang="en-US" sz="4800" dirty="0"/>
              <a:t>原因可能包括以下</a:t>
            </a:r>
            <a:r>
              <a:rPr lang="en-US" altLang="zh-CN" sz="4800" dirty="0"/>
              <a:t>5</a:t>
            </a:r>
            <a:r>
              <a:rPr lang="zh-TW" altLang="en-US" sz="4800" dirty="0"/>
              <a:t>點：</a:t>
            </a:r>
            <a:endParaRPr lang="en-US" altLang="zh-TW" sz="4800" dirty="0"/>
          </a:p>
          <a:p>
            <a:r>
              <a:rPr lang="en-US" altLang="zh-CN" sz="4800" b="1" dirty="0">
                <a:solidFill>
                  <a:srgbClr val="7030A0"/>
                </a:solidFill>
              </a:rPr>
              <a:t>1.</a:t>
            </a:r>
            <a:r>
              <a:rPr lang="zh-TW" altLang="en-US" sz="4800" b="1" dirty="0">
                <a:solidFill>
                  <a:srgbClr val="7030A0"/>
                </a:solidFill>
              </a:rPr>
              <a:t>興趣分析</a:t>
            </a:r>
            <a:r>
              <a:rPr lang="zh-TW" altLang="en-US" sz="4800" dirty="0">
                <a:solidFill>
                  <a:srgbClr val="7030A0"/>
                </a:solidFill>
              </a:rPr>
              <a:t>：</a:t>
            </a:r>
            <a:endParaRPr lang="en-US" altLang="zh-TW" sz="4800" dirty="0">
              <a:solidFill>
                <a:srgbClr val="7030A0"/>
              </a:solidFill>
            </a:endParaRPr>
          </a:p>
          <a:p>
            <a:pPr lvl="1"/>
            <a:r>
              <a:rPr lang="zh-TW" altLang="en-US" sz="3600" dirty="0"/>
              <a:t>小紅書通過分析您的</a:t>
            </a:r>
            <a:r>
              <a:rPr lang="zh-TW" altLang="en-US" sz="3600" dirty="0">
                <a:solidFill>
                  <a:srgbClr val="7030A0"/>
                </a:solidFill>
                <a:highlight>
                  <a:srgbClr val="FFFF00"/>
                </a:highlight>
              </a:rPr>
              <a:t>瀏覽歷史、點讚、收藏和分享的內容</a:t>
            </a:r>
            <a:r>
              <a:rPr lang="zh-TW" altLang="en-US" sz="3600" dirty="0"/>
              <a:t>，</a:t>
            </a:r>
            <a:r>
              <a:rPr lang="zh-TW" altLang="en-US" sz="3600" dirty="0">
                <a:solidFill>
                  <a:srgbClr val="C00000"/>
                </a:solidFill>
              </a:rPr>
              <a:t>來推測您的興趣</a:t>
            </a:r>
            <a:r>
              <a:rPr lang="zh-TW" altLang="en-US" sz="3600" dirty="0"/>
              <a:t>。</a:t>
            </a:r>
            <a:endParaRPr lang="en-US" altLang="zh-TW" dirty="0"/>
          </a:p>
          <a:p>
            <a:r>
              <a:rPr lang="en-US" altLang="zh-CN" sz="4800" b="1" dirty="0">
                <a:solidFill>
                  <a:srgbClr val="7030A0"/>
                </a:solidFill>
              </a:rPr>
              <a:t>2.</a:t>
            </a:r>
            <a:r>
              <a:rPr lang="zh-TW" altLang="en-US" sz="4800" b="1" dirty="0">
                <a:solidFill>
                  <a:srgbClr val="7030A0"/>
                </a:solidFill>
              </a:rPr>
              <a:t>熱門話題</a:t>
            </a:r>
            <a:r>
              <a:rPr lang="zh-TW" altLang="en-US" sz="4800" dirty="0">
                <a:solidFill>
                  <a:srgbClr val="7030A0"/>
                </a:solidFill>
              </a:rPr>
              <a:t>：</a:t>
            </a:r>
            <a:endParaRPr lang="en-US" altLang="zh-TW" sz="4800" dirty="0">
              <a:solidFill>
                <a:srgbClr val="7030A0"/>
              </a:solidFill>
            </a:endParaRPr>
          </a:p>
          <a:p>
            <a:pPr lvl="1"/>
            <a:r>
              <a:rPr lang="zh-TW" altLang="en-US" sz="3600" dirty="0">
                <a:solidFill>
                  <a:srgbClr val="C00000"/>
                </a:solidFill>
              </a:rPr>
              <a:t>如果「足球」是當前的熱門話題</a:t>
            </a:r>
            <a:r>
              <a:rPr lang="zh-TW" altLang="en-US" sz="3600" dirty="0"/>
              <a:t>，小紅書可能會將與此相關的文章推薦給更多用戶，</a:t>
            </a:r>
            <a:r>
              <a:rPr lang="zh-TW" altLang="en-US" sz="3600" dirty="0">
                <a:solidFill>
                  <a:srgbClr val="C00000"/>
                </a:solidFill>
              </a:rPr>
              <a:t>即使</a:t>
            </a:r>
            <a:r>
              <a:rPr lang="zh-CN" altLang="en-US" sz="3600" dirty="0">
                <a:solidFill>
                  <a:srgbClr val="C00000"/>
                </a:solidFill>
              </a:rPr>
              <a:t>你根本沒有</a:t>
            </a:r>
            <a:r>
              <a:rPr lang="zh-TW" altLang="en-US" sz="3600" dirty="0">
                <a:solidFill>
                  <a:srgbClr val="C00000"/>
                </a:solidFill>
              </a:rPr>
              <a:t>興趣</a:t>
            </a:r>
            <a:r>
              <a:rPr lang="zh-TW" altLang="en-US" sz="3600" dirty="0"/>
              <a:t>。</a:t>
            </a:r>
          </a:p>
          <a:p>
            <a:pPr marL="0" indent="0">
              <a:buNone/>
            </a:pPr>
            <a:endParaRPr lang="zh-TW" altLang="en-US"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normAutofit fontScale="90000"/>
          </a:bodyPr>
          <a:lstStyle/>
          <a:p>
            <a:r>
              <a:rPr lang="zh-TW" altLang="en-US" dirty="0"/>
              <a:t>小紅書怎麼會把一篇</a:t>
            </a:r>
            <a:r>
              <a:rPr lang="en-US" altLang="zh-TW" dirty="0"/>
              <a:t>Hashtag </a:t>
            </a:r>
            <a:r>
              <a:rPr lang="zh-TW" altLang="en-US" dirty="0"/>
              <a:t>是</a:t>
            </a:r>
            <a:br>
              <a:rPr lang="en-US" altLang="zh-TW" dirty="0"/>
            </a:br>
            <a:r>
              <a:rPr lang="zh-TW" altLang="en-US" dirty="0">
                <a:solidFill>
                  <a:srgbClr val="C00000"/>
                </a:solidFill>
              </a:rPr>
              <a:t>足球的文章</a:t>
            </a:r>
            <a:r>
              <a:rPr lang="zh-TW" altLang="en-US" dirty="0"/>
              <a:t>推薦給我呢？</a:t>
            </a:r>
          </a:p>
        </p:txBody>
      </p:sp>
    </p:spTree>
    <p:extLst>
      <p:ext uri="{BB962C8B-B14F-4D97-AF65-F5344CB8AC3E}">
        <p14:creationId xmlns:p14="http://schemas.microsoft.com/office/powerpoint/2010/main" val="2925096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dirty="0"/>
              <a:t>社交商務（Social Commerce）是指通過社交媒體平台進行的商業活動，結合了社交互動與線上購物。</a:t>
            </a:r>
            <a:endParaRPr lang="en-US" dirty="0"/>
          </a:p>
          <a:p>
            <a:r>
              <a:rPr dirty="0"/>
              <a:t>消費者可以通過社交媒體上的推薦、評論和分享來發現、購買和推薦產品。這種商務模式利用了社交網絡的影響力，使購物體驗更加互動和個性化。</a:t>
            </a:r>
          </a:p>
        </p:txBody>
      </p:sp>
      <p:sp>
        <p:nvSpPr>
          <p:cNvPr id="2" name="Title 1"/>
          <p:cNvSpPr>
            <a:spLocks noGrp="1"/>
          </p:cNvSpPr>
          <p:nvPr>
            <p:ph type="title"/>
          </p:nvPr>
        </p:nvSpPr>
        <p:spPr/>
        <p:txBody>
          <a:bodyPr/>
          <a:lstStyle/>
          <a:p>
            <a:r>
              <a:t>社交商務的定義</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normAutofit lnSpcReduction="10000"/>
          </a:bodyPr>
          <a:lstStyle/>
          <a:p>
            <a:r>
              <a:rPr lang="en-US" altLang="zh-CN" sz="4300" b="1" dirty="0"/>
              <a:t>3. </a:t>
            </a:r>
            <a:r>
              <a:rPr lang="zh-TW" altLang="en-US" sz="4300" b="1" dirty="0"/>
              <a:t>多樣性推薦</a:t>
            </a:r>
            <a:r>
              <a:rPr lang="zh-TW" altLang="en-US" sz="4300" dirty="0"/>
              <a:t>：</a:t>
            </a:r>
            <a:endParaRPr lang="en-US" altLang="zh-TW" sz="4300" dirty="0"/>
          </a:p>
          <a:p>
            <a:pPr lvl="1"/>
            <a:r>
              <a:rPr lang="zh-TW" altLang="en-US" sz="2600" dirty="0"/>
              <a:t>小紅書的算法可能會為您推薦一些與您平時興趣不同的內容，</a:t>
            </a:r>
            <a:r>
              <a:rPr lang="zh-TW" altLang="en-US" sz="2600" dirty="0">
                <a:solidFill>
                  <a:srgbClr val="C00000"/>
                </a:solidFill>
              </a:rPr>
              <a:t>提供更</a:t>
            </a:r>
            <a:r>
              <a:rPr lang="zh-TW" altLang="en-US" sz="2600" dirty="0">
                <a:solidFill>
                  <a:srgbClr val="C00000"/>
                </a:solidFill>
                <a:highlight>
                  <a:srgbClr val="FFFF00"/>
                </a:highlight>
              </a:rPr>
              <a:t>多樣化</a:t>
            </a:r>
            <a:r>
              <a:rPr lang="zh-TW" altLang="en-US" sz="2600" dirty="0">
                <a:solidFill>
                  <a:srgbClr val="C00000"/>
                </a:solidFill>
              </a:rPr>
              <a:t>的閱讀體驗，讓您</a:t>
            </a:r>
            <a:r>
              <a:rPr lang="zh-TW" altLang="en-US" sz="2600" dirty="0">
                <a:solidFill>
                  <a:srgbClr val="C00000"/>
                </a:solidFill>
                <a:highlight>
                  <a:srgbClr val="FFFF00"/>
                </a:highlight>
              </a:rPr>
              <a:t>有機會接觸到不同的主題</a:t>
            </a:r>
            <a:r>
              <a:rPr lang="zh-TW" altLang="en-US" sz="2600" dirty="0"/>
              <a:t>。</a:t>
            </a:r>
            <a:endParaRPr lang="en-US" altLang="zh-TW" sz="2600" dirty="0"/>
          </a:p>
          <a:p>
            <a:r>
              <a:rPr lang="en-US" altLang="zh-CN" sz="4300" b="1" dirty="0"/>
              <a:t>4.</a:t>
            </a:r>
            <a:r>
              <a:rPr lang="zh-TW" altLang="en-US" sz="4300" b="1" dirty="0"/>
              <a:t>朋友或社交圈影響</a:t>
            </a:r>
            <a:r>
              <a:rPr lang="zh-TW" altLang="en-US" sz="4300" dirty="0"/>
              <a:t>：</a:t>
            </a:r>
            <a:endParaRPr lang="en-US" altLang="zh-TW" sz="4300" dirty="0"/>
          </a:p>
          <a:p>
            <a:pPr lvl="1"/>
            <a:r>
              <a:rPr lang="zh-TW" altLang="en-US" sz="2600" dirty="0"/>
              <a:t>如果您在</a:t>
            </a:r>
            <a:r>
              <a:rPr lang="zh-TW" altLang="en-US" sz="2600" dirty="0">
                <a:solidFill>
                  <a:srgbClr val="C00000"/>
                </a:solidFill>
              </a:rPr>
              <a:t>小紅書上關注的朋友</a:t>
            </a:r>
            <a:r>
              <a:rPr lang="zh-TW" altLang="en-US" sz="2600" dirty="0"/>
              <a:t>或您所在的</a:t>
            </a:r>
            <a:r>
              <a:rPr lang="zh-TW" altLang="en-US" sz="2600" dirty="0">
                <a:solidFill>
                  <a:srgbClr val="C00000"/>
                </a:solidFill>
              </a:rPr>
              <a:t>社交圈中有人對足球表現出興趣</a:t>
            </a:r>
            <a:r>
              <a:rPr lang="zh-TW" altLang="en-US" sz="2600" dirty="0"/>
              <a:t>，平台也可能會向您推薦相關內容。</a:t>
            </a:r>
            <a:endParaRPr lang="en-US" altLang="zh-TW" sz="2600" dirty="0"/>
          </a:p>
          <a:p>
            <a:r>
              <a:rPr lang="en-US" altLang="zh-CN" sz="4300" b="1" dirty="0"/>
              <a:t>5.</a:t>
            </a:r>
            <a:r>
              <a:rPr lang="zh-TW" altLang="en-US" sz="4300" b="1" dirty="0"/>
              <a:t>廣告推廣</a:t>
            </a:r>
            <a:r>
              <a:rPr lang="zh-TW" altLang="en-US" sz="4300" dirty="0"/>
              <a:t>：</a:t>
            </a:r>
            <a:endParaRPr lang="en-US" altLang="zh-TW" sz="4300" dirty="0"/>
          </a:p>
          <a:p>
            <a:pPr lvl="1"/>
            <a:r>
              <a:rPr lang="zh-TW" altLang="en-US" sz="2600" dirty="0"/>
              <a:t>某些</a:t>
            </a:r>
            <a:r>
              <a:rPr lang="en-US" altLang="zh-TW" sz="2600" dirty="0"/>
              <a:t>Hashtag</a:t>
            </a:r>
            <a:r>
              <a:rPr lang="zh-TW" altLang="en-US" sz="2600" dirty="0"/>
              <a:t>文章</a:t>
            </a:r>
            <a:r>
              <a:rPr lang="zh-TW" altLang="en-US" dirty="0">
                <a:solidFill>
                  <a:srgbClr val="C00000"/>
                </a:solidFill>
                <a:highlight>
                  <a:srgbClr val="FFFF00"/>
                </a:highlight>
              </a:rPr>
              <a:t>可能是品牌付費推廣的</a:t>
            </a:r>
            <a:r>
              <a:rPr lang="zh-TW" altLang="en-US" sz="2600" dirty="0"/>
              <a:t>，算法會將這些內容推送給更多的用戶以增加曝光率</a:t>
            </a:r>
            <a:endParaRPr lang="zh-TW" altLang="en-US" sz="4800"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normAutofit fontScale="90000"/>
          </a:bodyPr>
          <a:lstStyle/>
          <a:p>
            <a:r>
              <a:rPr lang="zh-TW" altLang="en-US" dirty="0"/>
              <a:t>小紅書怎麼會把一篇</a:t>
            </a:r>
            <a:r>
              <a:rPr lang="en-US" altLang="zh-TW" dirty="0"/>
              <a:t>Hashtag </a:t>
            </a:r>
            <a:r>
              <a:rPr lang="zh-TW" altLang="en-US" dirty="0"/>
              <a:t>是足球的文章推薦給我呢？</a:t>
            </a:r>
          </a:p>
        </p:txBody>
      </p:sp>
    </p:spTree>
    <p:extLst>
      <p:ext uri="{BB962C8B-B14F-4D97-AF65-F5344CB8AC3E}">
        <p14:creationId xmlns:p14="http://schemas.microsoft.com/office/powerpoint/2010/main" val="1804572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97F40BA-E5A1-4C0B-8384-2093805FD15F}"/>
              </a:ext>
            </a:extLst>
          </p:cNvPr>
          <p:cNvSpPr>
            <a:spLocks noGrp="1"/>
          </p:cNvSpPr>
          <p:nvPr>
            <p:ph idx="1"/>
          </p:nvPr>
        </p:nvSpPr>
        <p:spPr/>
        <p:txBody>
          <a:bodyPr>
            <a:normAutofit lnSpcReduction="10000"/>
          </a:bodyPr>
          <a:lstStyle/>
          <a:p>
            <a:r>
              <a:rPr lang="zh-CN" altLang="en-US" dirty="0"/>
              <a:t>為什麼</a:t>
            </a:r>
            <a:r>
              <a:rPr lang="en-US" altLang="zh-TW" dirty="0" err="1"/>
              <a:t>TikTok</a:t>
            </a:r>
            <a:r>
              <a:rPr lang="en-US" altLang="zh-TW" dirty="0"/>
              <a:t> </a:t>
            </a:r>
            <a:r>
              <a:rPr lang="zh-CN" altLang="en-US" dirty="0"/>
              <a:t>曾經長期在美國</a:t>
            </a:r>
            <a:r>
              <a:rPr lang="en-US" altLang="zh-CN" dirty="0"/>
              <a:t>APP</a:t>
            </a:r>
            <a:r>
              <a:rPr lang="zh-CN" altLang="en-US" dirty="0"/>
              <a:t>是下載排名前三名？</a:t>
            </a:r>
            <a:endParaRPr lang="en-US" altLang="zh-CN" dirty="0"/>
          </a:p>
          <a:p>
            <a:r>
              <a:rPr lang="zh-CN" altLang="en-US" dirty="0"/>
              <a:t>為什麼</a:t>
            </a:r>
            <a:r>
              <a:rPr lang="en-US" altLang="zh-TW" dirty="0" err="1"/>
              <a:t>TikTok</a:t>
            </a:r>
            <a:r>
              <a:rPr lang="zh-CN" altLang="en-US" dirty="0"/>
              <a:t>會讓美國想讓它被美商收購或下架？</a:t>
            </a:r>
            <a:endParaRPr lang="en-US" altLang="zh-TW" dirty="0"/>
          </a:p>
          <a:p>
            <a:pPr lvl="1"/>
            <a:r>
              <a:rPr lang="zh-CN" altLang="en-US" sz="3900" b="1" dirty="0"/>
              <a:t>那是因為</a:t>
            </a:r>
            <a:r>
              <a:rPr lang="en-US" altLang="zh-TW" sz="3900" dirty="0" err="1"/>
              <a:t>TikTok</a:t>
            </a:r>
            <a:r>
              <a:rPr lang="en-US" altLang="zh-TW" sz="3900" dirty="0"/>
              <a:t> </a:t>
            </a:r>
            <a:r>
              <a:rPr lang="zh-CN" altLang="en-US" sz="3900" dirty="0"/>
              <a:t>有它</a:t>
            </a:r>
            <a:r>
              <a:rPr lang="zh-CN" altLang="en-US" sz="3900" dirty="0">
                <a:solidFill>
                  <a:srgbClr val="7030A0"/>
                </a:solidFill>
              </a:rPr>
              <a:t>自己獨到的</a:t>
            </a:r>
            <a:r>
              <a:rPr lang="zh-CN" altLang="en-US" sz="3900" dirty="0">
                <a:solidFill>
                  <a:srgbClr val="7030A0"/>
                </a:solidFill>
                <a:highlight>
                  <a:srgbClr val="FFFF00"/>
                </a:highlight>
              </a:rPr>
              <a:t>推送流量算法</a:t>
            </a:r>
            <a:r>
              <a:rPr lang="zh-CN" altLang="en-US" sz="3900" dirty="0"/>
              <a:t>，</a:t>
            </a:r>
            <a:endParaRPr lang="en-US" altLang="zh-CN" sz="3900" dirty="0"/>
          </a:p>
          <a:p>
            <a:pPr lvl="1"/>
            <a:r>
              <a:rPr lang="zh-CN" altLang="en-US" sz="3900" dirty="0"/>
              <a:t>這是它</a:t>
            </a:r>
            <a:r>
              <a:rPr lang="zh-CN" altLang="en-US" sz="3900" dirty="0">
                <a:solidFill>
                  <a:srgbClr val="7030A0"/>
                </a:solidFill>
              </a:rPr>
              <a:t>商業運轉成功的關鍵與秘密</a:t>
            </a:r>
            <a:endParaRPr lang="en-US" altLang="zh-CN" sz="3900" dirty="0">
              <a:solidFill>
                <a:srgbClr val="7030A0"/>
              </a:solidFill>
            </a:endParaRPr>
          </a:p>
          <a:p>
            <a:pPr lvl="1"/>
            <a:r>
              <a:rPr lang="zh-CN" altLang="en-US" sz="3900" dirty="0"/>
              <a:t>它的演算法不止一種</a:t>
            </a:r>
            <a:endParaRPr lang="en-US" altLang="zh-CN" sz="3900" dirty="0"/>
          </a:p>
        </p:txBody>
      </p:sp>
      <p:sp>
        <p:nvSpPr>
          <p:cNvPr id="3" name="標題 2">
            <a:extLst>
              <a:ext uri="{FF2B5EF4-FFF2-40B4-BE49-F238E27FC236}">
                <a16:creationId xmlns:a16="http://schemas.microsoft.com/office/drawing/2014/main" id="{35D5B3DD-3ED6-46B1-9A1B-ABB7CEFA2B10}"/>
              </a:ext>
            </a:extLst>
          </p:cNvPr>
          <p:cNvSpPr>
            <a:spLocks noGrp="1"/>
          </p:cNvSpPr>
          <p:nvPr>
            <p:ph type="title"/>
          </p:nvPr>
        </p:nvSpPr>
        <p:spPr/>
        <p:txBody>
          <a:bodyPr>
            <a:normAutofit fontScale="90000"/>
          </a:bodyPr>
          <a:lstStyle/>
          <a:p>
            <a:r>
              <a:rPr lang="zh-CN" altLang="en-US" sz="4300" dirty="0"/>
              <a:t>為什麼</a:t>
            </a:r>
            <a:r>
              <a:rPr lang="en-US" altLang="zh-TW" sz="4300" dirty="0" err="1"/>
              <a:t>TikTok</a:t>
            </a:r>
            <a:r>
              <a:rPr lang="en-US" altLang="zh-CN" sz="4300" dirty="0"/>
              <a:t>/</a:t>
            </a:r>
            <a:r>
              <a:rPr lang="zh-CN" altLang="en-US" sz="4300" dirty="0"/>
              <a:t>小紅書等大陸</a:t>
            </a:r>
            <a:r>
              <a:rPr lang="en-US" altLang="zh-CN" sz="4300" dirty="0"/>
              <a:t>APP</a:t>
            </a:r>
            <a:br>
              <a:rPr lang="en-US" altLang="zh-CN" sz="4300" dirty="0"/>
            </a:br>
            <a:r>
              <a:rPr lang="zh-CN" altLang="en-US" sz="4300" dirty="0"/>
              <a:t>能夠紅到全世界？</a:t>
            </a:r>
            <a:endParaRPr lang="zh-TW" altLang="en-US" sz="4300" dirty="0"/>
          </a:p>
        </p:txBody>
      </p:sp>
    </p:spTree>
    <p:extLst>
      <p:ext uri="{BB962C8B-B14F-4D97-AF65-F5344CB8AC3E}">
        <p14:creationId xmlns:p14="http://schemas.microsoft.com/office/powerpoint/2010/main" val="371522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C51C76B-8AD4-4D61-9F2E-4F8D8CFD5B31}"/>
              </a:ext>
            </a:extLst>
          </p:cNvPr>
          <p:cNvSpPr>
            <a:spLocks noGrp="1"/>
          </p:cNvSpPr>
          <p:nvPr>
            <p:ph idx="1"/>
          </p:nvPr>
        </p:nvSpPr>
        <p:spPr>
          <a:xfrm>
            <a:off x="-48692" y="1600200"/>
            <a:ext cx="9192692" cy="5121275"/>
          </a:xfrm>
        </p:spPr>
        <p:txBody>
          <a:bodyPr/>
          <a:lstStyle/>
          <a:p>
            <a:r>
              <a:rPr lang="zh-CN" altLang="en-US" dirty="0"/>
              <a:t>相關參數：</a:t>
            </a:r>
            <a:endParaRPr lang="en-US" altLang="zh-CN" dirty="0"/>
          </a:p>
          <a:p>
            <a:pPr lvl="1"/>
            <a:r>
              <a:rPr lang="zh-CN" altLang="en-US" dirty="0">
                <a:solidFill>
                  <a:srgbClr val="7030A0"/>
                </a:solidFill>
              </a:rPr>
              <a:t>按讚數</a:t>
            </a:r>
            <a:r>
              <a:rPr lang="en-US" altLang="zh-CN" dirty="0">
                <a:solidFill>
                  <a:srgbClr val="7030A0"/>
                </a:solidFill>
              </a:rPr>
              <a:t>1</a:t>
            </a:r>
            <a:r>
              <a:rPr lang="zh-CN" altLang="en-US" dirty="0">
                <a:solidFill>
                  <a:srgbClr val="7030A0"/>
                </a:solidFill>
              </a:rPr>
              <a:t>，收藏數</a:t>
            </a:r>
            <a:r>
              <a:rPr lang="en-US" altLang="zh-CN" dirty="0">
                <a:solidFill>
                  <a:srgbClr val="7030A0"/>
                </a:solidFill>
              </a:rPr>
              <a:t>1</a:t>
            </a:r>
            <a:r>
              <a:rPr lang="zh-CN" altLang="en-US" dirty="0">
                <a:solidFill>
                  <a:srgbClr val="7030A0"/>
                </a:solidFill>
              </a:rPr>
              <a:t>，評論數</a:t>
            </a:r>
            <a:r>
              <a:rPr lang="en-US" altLang="zh-CN" dirty="0">
                <a:solidFill>
                  <a:srgbClr val="7030A0"/>
                </a:solidFill>
              </a:rPr>
              <a:t>4</a:t>
            </a:r>
            <a:r>
              <a:rPr lang="zh-CN" altLang="en-US" dirty="0">
                <a:solidFill>
                  <a:srgbClr val="7030A0"/>
                </a:solidFill>
              </a:rPr>
              <a:t>，關注數</a:t>
            </a:r>
            <a:r>
              <a:rPr lang="en-US" altLang="zh-CN" dirty="0">
                <a:solidFill>
                  <a:srgbClr val="7030A0"/>
                </a:solidFill>
              </a:rPr>
              <a:t>8</a:t>
            </a:r>
          </a:p>
          <a:p>
            <a:pPr lvl="1"/>
            <a:r>
              <a:rPr lang="zh-CN" altLang="en-US" dirty="0">
                <a:solidFill>
                  <a:srgbClr val="C00000"/>
                </a:solidFill>
              </a:rPr>
              <a:t>先到小流量池測試，若是分數高，繼續到下一個大池</a:t>
            </a:r>
            <a:endParaRPr lang="en-US" altLang="zh-CN" dirty="0">
              <a:solidFill>
                <a:srgbClr val="C00000"/>
              </a:solidFill>
            </a:endParaRPr>
          </a:p>
          <a:p>
            <a:pPr lvl="1"/>
            <a:endParaRPr lang="zh-TW" altLang="en-US" dirty="0"/>
          </a:p>
        </p:txBody>
      </p:sp>
      <p:sp>
        <p:nvSpPr>
          <p:cNvPr id="3" name="標題 2">
            <a:extLst>
              <a:ext uri="{FF2B5EF4-FFF2-40B4-BE49-F238E27FC236}">
                <a16:creationId xmlns:a16="http://schemas.microsoft.com/office/drawing/2014/main" id="{8212730C-282E-4711-8C97-C5F4E464EBC5}"/>
              </a:ext>
            </a:extLst>
          </p:cNvPr>
          <p:cNvSpPr>
            <a:spLocks noGrp="1"/>
          </p:cNvSpPr>
          <p:nvPr>
            <p:ph type="title"/>
          </p:nvPr>
        </p:nvSpPr>
        <p:spPr/>
        <p:txBody>
          <a:bodyPr>
            <a:normAutofit fontScale="90000"/>
          </a:bodyPr>
          <a:lstStyle/>
          <a:p>
            <a:r>
              <a:rPr lang="zh-CN" altLang="en-US" dirty="0"/>
              <a:t>一篇文章</a:t>
            </a:r>
            <a:r>
              <a:rPr lang="en-US" altLang="zh-CN" dirty="0"/>
              <a:t>/</a:t>
            </a:r>
            <a:r>
              <a:rPr lang="zh-CN" altLang="en-US" dirty="0"/>
              <a:t>影片，是否會被小紅書系統推薦的演算法參考機制之一</a:t>
            </a:r>
            <a:endParaRPr lang="zh-TW" altLang="en-US" dirty="0"/>
          </a:p>
        </p:txBody>
      </p:sp>
      <p:pic>
        <p:nvPicPr>
          <p:cNvPr id="7" name="圖片 6">
            <a:extLst>
              <a:ext uri="{FF2B5EF4-FFF2-40B4-BE49-F238E27FC236}">
                <a16:creationId xmlns:a16="http://schemas.microsoft.com/office/drawing/2014/main" id="{A1B51189-048C-4065-8318-B5F63CD6B29C}"/>
              </a:ext>
            </a:extLst>
          </p:cNvPr>
          <p:cNvPicPr>
            <a:picLocks noChangeAspect="1"/>
          </p:cNvPicPr>
          <p:nvPr/>
        </p:nvPicPr>
        <p:blipFill>
          <a:blip r:embed="rId2"/>
          <a:stretch>
            <a:fillRect/>
          </a:stretch>
        </p:blipFill>
        <p:spPr>
          <a:xfrm>
            <a:off x="79899" y="3417870"/>
            <a:ext cx="9144000" cy="3287730"/>
          </a:xfrm>
          <a:prstGeom prst="rect">
            <a:avLst/>
          </a:prstGeom>
        </p:spPr>
      </p:pic>
      <p:cxnSp>
        <p:nvCxnSpPr>
          <p:cNvPr id="9" name="直線單箭頭接點 8">
            <a:extLst>
              <a:ext uri="{FF2B5EF4-FFF2-40B4-BE49-F238E27FC236}">
                <a16:creationId xmlns:a16="http://schemas.microsoft.com/office/drawing/2014/main" id="{93C16A87-66DA-4979-80FD-B90E8DF80B56}"/>
              </a:ext>
            </a:extLst>
          </p:cNvPr>
          <p:cNvCxnSpPr>
            <a:cxnSpLocks/>
          </p:cNvCxnSpPr>
          <p:nvPr/>
        </p:nvCxnSpPr>
        <p:spPr>
          <a:xfrm>
            <a:off x="1875934" y="2762054"/>
            <a:ext cx="1187777" cy="3393649"/>
          </a:xfrm>
          <a:prstGeom prst="straightConnector1">
            <a:avLst/>
          </a:prstGeom>
          <a:ln w="7620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0389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lstStyle/>
          <a:p>
            <a:r>
              <a:rPr lang="zh-CN" altLang="en-US" dirty="0"/>
              <a:t>小紅書會根據</a:t>
            </a:r>
            <a:r>
              <a:rPr lang="en-US" altLang="zh-CN" dirty="0"/>
              <a:t>user</a:t>
            </a:r>
            <a:r>
              <a:rPr lang="zh-CN" altLang="en-US" dirty="0"/>
              <a:t>輸入關鍵字，列出一張清單，依據分數高低排序</a:t>
            </a:r>
            <a:endParaRPr lang="en-US" altLang="zh-CN" dirty="0"/>
          </a:p>
          <a:p>
            <a:r>
              <a:rPr lang="zh-CN" altLang="en-US" dirty="0">
                <a:solidFill>
                  <a:srgbClr val="7030A0"/>
                </a:solidFill>
              </a:rPr>
              <a:t>影響排名分數因素</a:t>
            </a:r>
            <a:r>
              <a:rPr lang="en-US" altLang="zh-CN" dirty="0">
                <a:solidFill>
                  <a:srgbClr val="7030A0"/>
                </a:solidFill>
              </a:rPr>
              <a:t>1</a:t>
            </a:r>
            <a:r>
              <a:rPr lang="zh-CN" altLang="en-US" dirty="0">
                <a:solidFill>
                  <a:srgbClr val="7030A0"/>
                </a:solidFill>
              </a:rPr>
              <a:t>：</a:t>
            </a:r>
            <a:endParaRPr lang="en-US" altLang="zh-CN" dirty="0">
              <a:solidFill>
                <a:srgbClr val="7030A0"/>
              </a:solidFill>
            </a:endParaRPr>
          </a:p>
          <a:p>
            <a:pPr lvl="1"/>
            <a:r>
              <a:rPr lang="zh-CN" altLang="en-US" sz="3600" dirty="0">
                <a:highlight>
                  <a:srgbClr val="FFFF00"/>
                </a:highlight>
              </a:rPr>
              <a:t>與關鍵字越接近者</a:t>
            </a:r>
            <a:r>
              <a:rPr lang="zh-CN" altLang="en-US" sz="3600" dirty="0"/>
              <a:t>，排名分數越高</a:t>
            </a:r>
            <a:endParaRPr lang="en-US" altLang="zh-CN" sz="3600" dirty="0"/>
          </a:p>
          <a:p>
            <a:r>
              <a:rPr lang="zh-CN" altLang="en-US" dirty="0">
                <a:solidFill>
                  <a:srgbClr val="7030A0"/>
                </a:solidFill>
              </a:rPr>
              <a:t>影響排名分數因素</a:t>
            </a:r>
            <a:r>
              <a:rPr lang="en-US" altLang="zh-CN" dirty="0">
                <a:solidFill>
                  <a:srgbClr val="7030A0"/>
                </a:solidFill>
              </a:rPr>
              <a:t>2</a:t>
            </a:r>
            <a:r>
              <a:rPr lang="zh-CN" altLang="en-US" dirty="0">
                <a:solidFill>
                  <a:srgbClr val="7030A0"/>
                </a:solidFill>
              </a:rPr>
              <a:t>：</a:t>
            </a:r>
            <a:endParaRPr lang="en-US" altLang="zh-CN" dirty="0">
              <a:solidFill>
                <a:srgbClr val="7030A0"/>
              </a:solidFill>
            </a:endParaRPr>
          </a:p>
          <a:p>
            <a:pPr lvl="1"/>
            <a:r>
              <a:rPr lang="zh-CN" altLang="en-US" sz="3200" dirty="0"/>
              <a:t>有人在評論區討論，</a:t>
            </a:r>
            <a:r>
              <a:rPr lang="zh-CN" altLang="en-US" sz="3200" dirty="0">
                <a:highlight>
                  <a:srgbClr val="FFFF00"/>
                </a:highlight>
              </a:rPr>
              <a:t>評論數越多者，排名分數越高</a:t>
            </a:r>
            <a:endParaRPr lang="zh-TW" altLang="en-US" sz="3200" dirty="0">
              <a:highlight>
                <a:srgbClr val="FFFF00"/>
              </a:highlight>
            </a:endParaRPr>
          </a:p>
          <a:p>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rmAutofit fontScale="90000"/>
          </a:bodyPr>
          <a:lstStyle/>
          <a:p>
            <a:r>
              <a:rPr lang="zh-CN" altLang="en-US" dirty="0"/>
              <a:t>如何讓</a:t>
            </a:r>
            <a:r>
              <a:rPr lang="en-US" altLang="zh-CN" dirty="0"/>
              <a:t>user</a:t>
            </a:r>
            <a:r>
              <a:rPr lang="zh-CN" altLang="en-US" dirty="0"/>
              <a:t>搜尋關鍵字時，如何較容易看到我的文章或影片？</a:t>
            </a:r>
            <a:endParaRPr lang="zh-TW" altLang="en-US" dirty="0"/>
          </a:p>
        </p:txBody>
      </p:sp>
    </p:spTree>
    <p:extLst>
      <p:ext uri="{BB962C8B-B14F-4D97-AF65-F5344CB8AC3E}">
        <p14:creationId xmlns:p14="http://schemas.microsoft.com/office/powerpoint/2010/main" val="3095337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lstStyle/>
          <a:p>
            <a:r>
              <a:rPr lang="zh-CN" altLang="en-US" dirty="0">
                <a:solidFill>
                  <a:srgbClr val="7030A0"/>
                </a:solidFill>
              </a:rPr>
              <a:t>設定你的</a:t>
            </a:r>
            <a:r>
              <a:rPr lang="en-US" altLang="zh-CN" dirty="0">
                <a:solidFill>
                  <a:srgbClr val="7030A0"/>
                </a:solidFill>
              </a:rPr>
              <a:t>【</a:t>
            </a:r>
            <a:r>
              <a:rPr lang="zh-CN" altLang="en-US" dirty="0">
                <a:solidFill>
                  <a:srgbClr val="7030A0"/>
                </a:solidFill>
              </a:rPr>
              <a:t>文章</a:t>
            </a:r>
            <a:r>
              <a:rPr lang="en-US" altLang="zh-CN" dirty="0">
                <a:solidFill>
                  <a:srgbClr val="7030A0"/>
                </a:solidFill>
              </a:rPr>
              <a:t>/</a:t>
            </a:r>
            <a:r>
              <a:rPr lang="zh-CN" altLang="en-US" dirty="0">
                <a:solidFill>
                  <a:srgbClr val="7030A0"/>
                </a:solidFill>
              </a:rPr>
              <a:t>影片</a:t>
            </a:r>
            <a:r>
              <a:rPr lang="en-US" altLang="zh-CN" dirty="0">
                <a:solidFill>
                  <a:srgbClr val="7030A0"/>
                </a:solidFill>
              </a:rPr>
              <a:t>】</a:t>
            </a:r>
            <a:r>
              <a:rPr lang="zh-CN" altLang="en-US" dirty="0">
                <a:solidFill>
                  <a:srgbClr val="7030A0"/>
                </a:solidFill>
              </a:rPr>
              <a:t>的關鍵字，就變得非常重要了：</a:t>
            </a:r>
            <a:endParaRPr lang="en-US" altLang="zh-CN" dirty="0">
              <a:solidFill>
                <a:srgbClr val="7030A0"/>
              </a:solidFill>
            </a:endParaRPr>
          </a:p>
          <a:p>
            <a:r>
              <a:rPr lang="zh-CN" altLang="en-US" dirty="0"/>
              <a:t>方法</a:t>
            </a:r>
            <a:r>
              <a:rPr lang="en-US" altLang="zh-CN" dirty="0"/>
              <a:t>1</a:t>
            </a:r>
            <a:r>
              <a:rPr lang="zh-CN" altLang="en-US" dirty="0"/>
              <a:t>：使用</a:t>
            </a:r>
            <a:r>
              <a:rPr lang="en-US" altLang="zh-CN" dirty="0"/>
              <a:t>【</a:t>
            </a:r>
            <a:r>
              <a:rPr lang="zh-CN" altLang="en-US" dirty="0"/>
              <a:t>熱門關鍵字</a:t>
            </a:r>
            <a:r>
              <a:rPr lang="en-US" altLang="zh-CN" dirty="0"/>
              <a:t>】</a:t>
            </a:r>
          </a:p>
          <a:p>
            <a:pPr lvl="1"/>
            <a:r>
              <a:rPr lang="zh-CN" altLang="en-US" dirty="0">
                <a:highlight>
                  <a:srgbClr val="FFFF00"/>
                </a:highlight>
              </a:rPr>
              <a:t>就是</a:t>
            </a:r>
            <a:r>
              <a:rPr lang="en-US" altLang="zh-CN" dirty="0">
                <a:highlight>
                  <a:srgbClr val="FFFF00"/>
                </a:highlight>
              </a:rPr>
              <a:t>【</a:t>
            </a:r>
            <a:r>
              <a:rPr lang="zh-CN" altLang="en-US" dirty="0">
                <a:highlight>
                  <a:srgbClr val="FFFF00"/>
                </a:highlight>
              </a:rPr>
              <a:t>搜尋清單</a:t>
            </a:r>
            <a:r>
              <a:rPr lang="en-US" altLang="zh-CN" dirty="0">
                <a:highlight>
                  <a:srgbClr val="FFFF00"/>
                </a:highlight>
              </a:rPr>
              <a:t>】</a:t>
            </a:r>
            <a:r>
              <a:rPr lang="zh-CN" altLang="en-US" dirty="0">
                <a:highlight>
                  <a:srgbClr val="FFFF00"/>
                </a:highlight>
              </a:rPr>
              <a:t>內的關鍵字</a:t>
            </a:r>
            <a:endParaRPr lang="en-US" altLang="zh-CN" dirty="0">
              <a:highlight>
                <a:srgbClr val="FFFF00"/>
              </a:highlight>
            </a:endParaRPr>
          </a:p>
          <a:p>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rmAutofit fontScale="90000"/>
          </a:bodyPr>
          <a:lstStyle/>
          <a:p>
            <a:r>
              <a:rPr lang="zh-CN" altLang="en-US" dirty="0"/>
              <a:t>如何讓</a:t>
            </a:r>
            <a:r>
              <a:rPr lang="en-US" altLang="zh-CN" dirty="0"/>
              <a:t>user</a:t>
            </a:r>
            <a:r>
              <a:rPr lang="zh-CN" altLang="en-US" dirty="0"/>
              <a:t>搜尋關鍵字時，如何較容易看到我的文章或影片？</a:t>
            </a:r>
            <a:endParaRPr lang="zh-TW" altLang="en-US" dirty="0"/>
          </a:p>
        </p:txBody>
      </p:sp>
      <p:pic>
        <p:nvPicPr>
          <p:cNvPr id="5" name="圖片 4">
            <a:extLst>
              <a:ext uri="{FF2B5EF4-FFF2-40B4-BE49-F238E27FC236}">
                <a16:creationId xmlns:a16="http://schemas.microsoft.com/office/drawing/2014/main" id="{AB3822A4-D66A-470D-9D79-D576DD0218CB}"/>
              </a:ext>
            </a:extLst>
          </p:cNvPr>
          <p:cNvPicPr>
            <a:picLocks noChangeAspect="1"/>
          </p:cNvPicPr>
          <p:nvPr/>
        </p:nvPicPr>
        <p:blipFill>
          <a:blip r:embed="rId2"/>
          <a:stretch>
            <a:fillRect/>
          </a:stretch>
        </p:blipFill>
        <p:spPr>
          <a:xfrm>
            <a:off x="5436415" y="3674882"/>
            <a:ext cx="3530032" cy="3030718"/>
          </a:xfrm>
          <a:prstGeom prst="rect">
            <a:avLst/>
          </a:prstGeom>
        </p:spPr>
      </p:pic>
    </p:spTree>
    <p:extLst>
      <p:ext uri="{BB962C8B-B14F-4D97-AF65-F5344CB8AC3E}">
        <p14:creationId xmlns:p14="http://schemas.microsoft.com/office/powerpoint/2010/main" val="260573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07CFC8E-70A4-4DF6-8A0C-9CA592015F2A}"/>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7A611042-9B9F-415D-A914-AA6F7F000641}"/>
              </a:ext>
            </a:extLst>
          </p:cNvPr>
          <p:cNvSpPr>
            <a:spLocks noGrp="1"/>
          </p:cNvSpPr>
          <p:nvPr>
            <p:ph type="title"/>
          </p:nvPr>
        </p:nvSpPr>
        <p:spPr/>
        <p:txBody>
          <a:bodyPr/>
          <a:lstStyle/>
          <a:p>
            <a:endParaRPr lang="zh-TW" altLang="en-US"/>
          </a:p>
        </p:txBody>
      </p:sp>
      <p:pic>
        <p:nvPicPr>
          <p:cNvPr id="5" name="圖片 4">
            <a:extLst>
              <a:ext uri="{FF2B5EF4-FFF2-40B4-BE49-F238E27FC236}">
                <a16:creationId xmlns:a16="http://schemas.microsoft.com/office/drawing/2014/main" id="{5A94E4AD-AA31-4E3C-AEDE-9BFF3A4BC2C6}"/>
              </a:ext>
            </a:extLst>
          </p:cNvPr>
          <p:cNvPicPr>
            <a:picLocks noChangeAspect="1"/>
          </p:cNvPicPr>
          <p:nvPr/>
        </p:nvPicPr>
        <p:blipFill>
          <a:blip r:embed="rId2"/>
          <a:stretch>
            <a:fillRect/>
          </a:stretch>
        </p:blipFill>
        <p:spPr>
          <a:xfrm>
            <a:off x="0" y="264933"/>
            <a:ext cx="9144000" cy="6328133"/>
          </a:xfrm>
          <a:prstGeom prst="rect">
            <a:avLst/>
          </a:prstGeom>
        </p:spPr>
      </p:pic>
    </p:spTree>
    <p:extLst>
      <p:ext uri="{BB962C8B-B14F-4D97-AF65-F5344CB8AC3E}">
        <p14:creationId xmlns:p14="http://schemas.microsoft.com/office/powerpoint/2010/main" val="3299266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lstStyle/>
          <a:p>
            <a:r>
              <a:rPr lang="zh-CN" altLang="en-US" dirty="0"/>
              <a:t>方法</a:t>
            </a:r>
            <a:r>
              <a:rPr lang="en-US" altLang="zh-CN" dirty="0"/>
              <a:t>2</a:t>
            </a:r>
            <a:r>
              <a:rPr lang="zh-CN" altLang="en-US" dirty="0"/>
              <a:t>：使用</a:t>
            </a:r>
            <a:r>
              <a:rPr lang="en-US" altLang="zh-CN" dirty="0"/>
              <a:t>【7:3】</a:t>
            </a:r>
            <a:r>
              <a:rPr lang="zh-CN" altLang="en-US" dirty="0"/>
              <a:t>組合關鍵字法</a:t>
            </a:r>
            <a:endParaRPr lang="en-US" altLang="zh-CN" dirty="0"/>
          </a:p>
          <a:p>
            <a:pPr lvl="1"/>
            <a:r>
              <a:rPr lang="en-US" altLang="zh-CN" dirty="0">
                <a:solidFill>
                  <a:srgbClr val="7030A0"/>
                </a:solidFill>
              </a:rPr>
              <a:t>70%</a:t>
            </a:r>
            <a:r>
              <a:rPr lang="zh-CN" altLang="en-US" dirty="0">
                <a:solidFill>
                  <a:srgbClr val="7030A0"/>
                </a:solidFill>
                <a:highlight>
                  <a:srgbClr val="FFFF00"/>
                </a:highlight>
              </a:rPr>
              <a:t>長尾字</a:t>
            </a:r>
            <a:r>
              <a:rPr lang="en-US" altLang="zh-CN" dirty="0">
                <a:solidFill>
                  <a:srgbClr val="7030A0"/>
                </a:solidFill>
                <a:highlight>
                  <a:srgbClr val="FFFF00"/>
                </a:highlight>
              </a:rPr>
              <a:t>(</a:t>
            </a:r>
            <a:r>
              <a:rPr lang="zh-CN" altLang="en-US" dirty="0">
                <a:solidFill>
                  <a:srgbClr val="7030A0"/>
                </a:solidFill>
                <a:highlight>
                  <a:srgbClr val="FFFF00"/>
                </a:highlight>
              </a:rPr>
              <a:t>主要關鍵字</a:t>
            </a:r>
            <a:r>
              <a:rPr lang="en-US" altLang="zh-CN" dirty="0">
                <a:solidFill>
                  <a:srgbClr val="7030A0"/>
                </a:solidFill>
                <a:highlight>
                  <a:srgbClr val="FFFF00"/>
                </a:highlight>
              </a:rPr>
              <a:t>)</a:t>
            </a:r>
            <a:r>
              <a:rPr lang="en-US" altLang="zh-CN" dirty="0">
                <a:solidFill>
                  <a:srgbClr val="7030A0"/>
                </a:solidFill>
              </a:rPr>
              <a:t>+30%</a:t>
            </a:r>
            <a:r>
              <a:rPr lang="zh-CN" altLang="en-US" dirty="0">
                <a:solidFill>
                  <a:srgbClr val="7030A0"/>
                </a:solidFill>
                <a:highlight>
                  <a:srgbClr val="FFFF00"/>
                </a:highlight>
              </a:rPr>
              <a:t>即時熱門字</a:t>
            </a:r>
            <a:endParaRPr lang="en-US" altLang="zh-CN" dirty="0">
              <a:solidFill>
                <a:srgbClr val="7030A0"/>
              </a:solidFill>
              <a:highlight>
                <a:srgbClr val="FFFF00"/>
              </a:highlight>
            </a:endParaRPr>
          </a:p>
          <a:p>
            <a:pPr lvl="1"/>
            <a:r>
              <a:rPr lang="zh-CN" altLang="en-US" dirty="0">
                <a:solidFill>
                  <a:srgbClr val="7030A0"/>
                </a:solidFill>
              </a:rPr>
              <a:t>關鍵字：巧克力，情人節</a:t>
            </a:r>
            <a:endParaRPr lang="en-US" altLang="zh-TW" dirty="0">
              <a:solidFill>
                <a:srgbClr val="7030A0"/>
              </a:solidFill>
            </a:endParaRPr>
          </a:p>
          <a:p>
            <a:pPr lvl="1"/>
            <a:r>
              <a:rPr lang="zh-CN" altLang="en-US" dirty="0">
                <a:solidFill>
                  <a:srgbClr val="7030A0"/>
                </a:solidFill>
              </a:rPr>
              <a:t>關鍵字：美白，雙</a:t>
            </a:r>
            <a:r>
              <a:rPr lang="en-US" altLang="zh-CN" dirty="0">
                <a:solidFill>
                  <a:srgbClr val="7030A0"/>
                </a:solidFill>
              </a:rPr>
              <a:t>11</a:t>
            </a:r>
            <a:r>
              <a:rPr lang="zh-CN" altLang="en-US" dirty="0">
                <a:solidFill>
                  <a:srgbClr val="7030A0"/>
                </a:solidFill>
              </a:rPr>
              <a:t>必買</a:t>
            </a:r>
            <a:endParaRPr lang="en-US" altLang="zh-CN" dirty="0">
              <a:solidFill>
                <a:srgbClr val="7030A0"/>
              </a:solidFill>
            </a:endParaRPr>
          </a:p>
          <a:p>
            <a:pPr lvl="1"/>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rmAutofit fontScale="90000"/>
          </a:bodyPr>
          <a:lstStyle/>
          <a:p>
            <a:r>
              <a:rPr lang="zh-CN" altLang="en-US" dirty="0"/>
              <a:t>如何讓</a:t>
            </a:r>
            <a:r>
              <a:rPr lang="en-US" altLang="zh-CN" dirty="0"/>
              <a:t>user</a:t>
            </a:r>
            <a:r>
              <a:rPr lang="zh-CN" altLang="en-US" dirty="0"/>
              <a:t>搜尋關鍵字時，如何較容易看到我的文章或影片？</a:t>
            </a:r>
            <a:endParaRPr lang="zh-TW" altLang="en-US" dirty="0"/>
          </a:p>
        </p:txBody>
      </p:sp>
      <p:pic>
        <p:nvPicPr>
          <p:cNvPr id="6" name="圖片 5">
            <a:extLst>
              <a:ext uri="{FF2B5EF4-FFF2-40B4-BE49-F238E27FC236}">
                <a16:creationId xmlns:a16="http://schemas.microsoft.com/office/drawing/2014/main" id="{E259912A-3410-4636-958D-4D5D48E7A152}"/>
              </a:ext>
            </a:extLst>
          </p:cNvPr>
          <p:cNvPicPr>
            <a:picLocks noChangeAspect="1"/>
          </p:cNvPicPr>
          <p:nvPr/>
        </p:nvPicPr>
        <p:blipFill>
          <a:blip r:embed="rId2"/>
          <a:stretch>
            <a:fillRect/>
          </a:stretch>
        </p:blipFill>
        <p:spPr>
          <a:xfrm>
            <a:off x="0" y="3885803"/>
            <a:ext cx="9144000" cy="3018234"/>
          </a:xfrm>
          <a:prstGeom prst="rect">
            <a:avLst/>
          </a:prstGeom>
        </p:spPr>
      </p:pic>
    </p:spTree>
    <p:extLst>
      <p:ext uri="{BB962C8B-B14F-4D97-AF65-F5344CB8AC3E}">
        <p14:creationId xmlns:p14="http://schemas.microsoft.com/office/powerpoint/2010/main" val="2732706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lstStyle/>
          <a:p>
            <a:r>
              <a:rPr lang="zh-CN" altLang="en-US" dirty="0"/>
              <a:t>方法</a:t>
            </a:r>
            <a:r>
              <a:rPr lang="en-US" altLang="zh-CN" dirty="0"/>
              <a:t>3</a:t>
            </a:r>
            <a:r>
              <a:rPr lang="zh-CN" altLang="en-US" dirty="0"/>
              <a:t>：在首圖加上關鍵字</a:t>
            </a:r>
            <a:endParaRPr lang="en-US" altLang="zh-CN" dirty="0"/>
          </a:p>
          <a:p>
            <a:pPr lvl="1"/>
            <a:r>
              <a:rPr lang="zh-CN" altLang="en-US" dirty="0">
                <a:solidFill>
                  <a:srgbClr val="7030A0"/>
                </a:solidFill>
              </a:rPr>
              <a:t>在</a:t>
            </a:r>
            <a:r>
              <a:rPr lang="zh-CN" altLang="en-US" dirty="0">
                <a:solidFill>
                  <a:srgbClr val="7030A0"/>
                </a:solidFill>
                <a:highlight>
                  <a:srgbClr val="FFFF00"/>
                </a:highlight>
              </a:rPr>
              <a:t>首頁標題圖片</a:t>
            </a:r>
            <a:r>
              <a:rPr lang="zh-CN" altLang="en-US" dirty="0">
                <a:solidFill>
                  <a:srgbClr val="7030A0"/>
                </a:solidFill>
              </a:rPr>
              <a:t>，上面</a:t>
            </a:r>
            <a:r>
              <a:rPr lang="zh-CN" altLang="en-US" dirty="0">
                <a:solidFill>
                  <a:srgbClr val="7030A0"/>
                </a:solidFill>
                <a:highlight>
                  <a:srgbClr val="FFFF00"/>
                </a:highlight>
              </a:rPr>
              <a:t>加上</a:t>
            </a:r>
            <a:r>
              <a:rPr lang="en-US" altLang="zh-CN" dirty="0">
                <a:solidFill>
                  <a:srgbClr val="7030A0"/>
                </a:solidFill>
                <a:highlight>
                  <a:srgbClr val="FFFF00"/>
                </a:highlight>
              </a:rPr>
              <a:t>Slogan</a:t>
            </a:r>
            <a:r>
              <a:rPr lang="zh-CN" altLang="en-US" dirty="0">
                <a:solidFill>
                  <a:srgbClr val="7030A0"/>
                </a:solidFill>
                <a:highlight>
                  <a:srgbClr val="FFFF00"/>
                </a:highlight>
              </a:rPr>
              <a:t>（關鍵字）</a:t>
            </a:r>
            <a:endParaRPr lang="en-US" altLang="zh-CN" dirty="0">
              <a:solidFill>
                <a:srgbClr val="7030A0"/>
              </a:solidFill>
              <a:highlight>
                <a:srgbClr val="FFFF00"/>
              </a:highlight>
            </a:endParaRPr>
          </a:p>
          <a:p>
            <a:pPr lvl="1"/>
            <a:r>
              <a:rPr lang="zh-CN" altLang="en-US" dirty="0"/>
              <a:t>可以增加被系統流量推薦的機率</a:t>
            </a:r>
            <a:endParaRPr lang="en-US" altLang="zh-CN" dirty="0"/>
          </a:p>
          <a:p>
            <a:pPr lvl="1"/>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rmAutofit fontScale="90000"/>
          </a:bodyPr>
          <a:lstStyle/>
          <a:p>
            <a:r>
              <a:rPr lang="zh-CN" altLang="en-US" dirty="0"/>
              <a:t>如何讓</a:t>
            </a:r>
            <a:r>
              <a:rPr lang="en-US" altLang="zh-CN" dirty="0"/>
              <a:t>user</a:t>
            </a:r>
            <a:r>
              <a:rPr lang="zh-CN" altLang="en-US" dirty="0"/>
              <a:t>搜尋關鍵字時，如何較容易看到我的文章或影片？</a:t>
            </a:r>
            <a:endParaRPr lang="zh-TW" altLang="en-US" dirty="0"/>
          </a:p>
        </p:txBody>
      </p:sp>
      <p:pic>
        <p:nvPicPr>
          <p:cNvPr id="5" name="圖片 4">
            <a:extLst>
              <a:ext uri="{FF2B5EF4-FFF2-40B4-BE49-F238E27FC236}">
                <a16:creationId xmlns:a16="http://schemas.microsoft.com/office/drawing/2014/main" id="{3FE1DED3-244D-41C8-AF9D-3EE9D9C320ED}"/>
              </a:ext>
            </a:extLst>
          </p:cNvPr>
          <p:cNvPicPr>
            <a:picLocks noChangeAspect="1"/>
          </p:cNvPicPr>
          <p:nvPr/>
        </p:nvPicPr>
        <p:blipFill>
          <a:blip r:embed="rId2"/>
          <a:stretch>
            <a:fillRect/>
          </a:stretch>
        </p:blipFill>
        <p:spPr>
          <a:xfrm>
            <a:off x="275208" y="3561582"/>
            <a:ext cx="8142857" cy="2657143"/>
          </a:xfrm>
          <a:prstGeom prst="rect">
            <a:avLst/>
          </a:prstGeom>
        </p:spPr>
      </p:pic>
    </p:spTree>
    <p:extLst>
      <p:ext uri="{BB962C8B-B14F-4D97-AF65-F5344CB8AC3E}">
        <p14:creationId xmlns:p14="http://schemas.microsoft.com/office/powerpoint/2010/main" val="1618293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1E8DB9B-49D8-4BC5-9B79-2400820A2CED}"/>
              </a:ext>
            </a:extLst>
          </p:cNvPr>
          <p:cNvSpPr>
            <a:spLocks noGrp="1"/>
          </p:cNvSpPr>
          <p:nvPr>
            <p:ph idx="1"/>
          </p:nvPr>
        </p:nvSpPr>
        <p:spPr/>
        <p:txBody>
          <a:bodyPr/>
          <a:lstStyle/>
          <a:p>
            <a:r>
              <a:rPr lang="zh-CN" altLang="en-US" dirty="0"/>
              <a:t>方法</a:t>
            </a:r>
            <a:r>
              <a:rPr lang="en-US" altLang="zh-CN" dirty="0"/>
              <a:t>2</a:t>
            </a:r>
            <a:r>
              <a:rPr lang="zh-CN" altLang="en-US" dirty="0"/>
              <a:t>：使用</a:t>
            </a:r>
            <a:r>
              <a:rPr lang="en-US" altLang="zh-CN" dirty="0"/>
              <a:t>【7:3】</a:t>
            </a:r>
            <a:r>
              <a:rPr lang="zh-CN" altLang="en-US" dirty="0"/>
              <a:t>組合關鍵字法</a:t>
            </a:r>
            <a:endParaRPr lang="en-US" altLang="zh-CN" dirty="0"/>
          </a:p>
          <a:p>
            <a:pPr lvl="1"/>
            <a:r>
              <a:rPr lang="en-US" altLang="zh-CN" dirty="0">
                <a:solidFill>
                  <a:srgbClr val="7030A0"/>
                </a:solidFill>
              </a:rPr>
              <a:t>70%</a:t>
            </a:r>
            <a:r>
              <a:rPr lang="zh-CN" altLang="en-US" dirty="0">
                <a:solidFill>
                  <a:srgbClr val="7030A0"/>
                </a:solidFill>
                <a:highlight>
                  <a:srgbClr val="FFFF00"/>
                </a:highlight>
              </a:rPr>
              <a:t>長尾字</a:t>
            </a:r>
            <a:r>
              <a:rPr lang="en-US" altLang="zh-CN" dirty="0">
                <a:solidFill>
                  <a:srgbClr val="7030A0"/>
                </a:solidFill>
                <a:highlight>
                  <a:srgbClr val="FFFF00"/>
                </a:highlight>
              </a:rPr>
              <a:t>(</a:t>
            </a:r>
            <a:r>
              <a:rPr lang="zh-CN" altLang="en-US" dirty="0">
                <a:solidFill>
                  <a:srgbClr val="7030A0"/>
                </a:solidFill>
                <a:highlight>
                  <a:srgbClr val="FFFF00"/>
                </a:highlight>
              </a:rPr>
              <a:t>主要關鍵字</a:t>
            </a:r>
            <a:r>
              <a:rPr lang="en-US" altLang="zh-CN" dirty="0">
                <a:solidFill>
                  <a:srgbClr val="7030A0"/>
                </a:solidFill>
                <a:highlight>
                  <a:srgbClr val="FFFF00"/>
                </a:highlight>
              </a:rPr>
              <a:t>)</a:t>
            </a:r>
            <a:r>
              <a:rPr lang="en-US" altLang="zh-CN" dirty="0">
                <a:solidFill>
                  <a:srgbClr val="7030A0"/>
                </a:solidFill>
              </a:rPr>
              <a:t>+30%</a:t>
            </a:r>
            <a:r>
              <a:rPr lang="zh-CN" altLang="en-US" dirty="0">
                <a:solidFill>
                  <a:srgbClr val="7030A0"/>
                </a:solidFill>
                <a:highlight>
                  <a:srgbClr val="FFFF00"/>
                </a:highlight>
              </a:rPr>
              <a:t>即時熱門字</a:t>
            </a:r>
            <a:endParaRPr lang="en-US" altLang="zh-CN" dirty="0">
              <a:solidFill>
                <a:srgbClr val="7030A0"/>
              </a:solidFill>
              <a:highlight>
                <a:srgbClr val="FFFF00"/>
              </a:highlight>
            </a:endParaRPr>
          </a:p>
          <a:p>
            <a:pPr lvl="1"/>
            <a:r>
              <a:rPr lang="zh-CN" altLang="en-US" dirty="0">
                <a:solidFill>
                  <a:srgbClr val="7030A0"/>
                </a:solidFill>
              </a:rPr>
              <a:t>關鍵字：巧克力，情人節</a:t>
            </a:r>
            <a:endParaRPr lang="en-US" altLang="zh-TW" dirty="0">
              <a:solidFill>
                <a:srgbClr val="7030A0"/>
              </a:solidFill>
            </a:endParaRPr>
          </a:p>
          <a:p>
            <a:pPr lvl="1"/>
            <a:r>
              <a:rPr lang="zh-CN" altLang="en-US" dirty="0">
                <a:solidFill>
                  <a:srgbClr val="7030A0"/>
                </a:solidFill>
              </a:rPr>
              <a:t>關鍵字：美白，雙</a:t>
            </a:r>
            <a:r>
              <a:rPr lang="en-US" altLang="zh-CN" dirty="0">
                <a:solidFill>
                  <a:srgbClr val="7030A0"/>
                </a:solidFill>
              </a:rPr>
              <a:t>11</a:t>
            </a:r>
            <a:r>
              <a:rPr lang="zh-CN" altLang="en-US" dirty="0">
                <a:solidFill>
                  <a:srgbClr val="7030A0"/>
                </a:solidFill>
              </a:rPr>
              <a:t>必買</a:t>
            </a:r>
            <a:endParaRPr lang="en-US" altLang="zh-CN" dirty="0">
              <a:solidFill>
                <a:srgbClr val="7030A0"/>
              </a:solidFill>
            </a:endParaRPr>
          </a:p>
          <a:p>
            <a:pPr lvl="1"/>
            <a:endParaRPr lang="zh-TW" altLang="en-US" dirty="0"/>
          </a:p>
        </p:txBody>
      </p:sp>
      <p:sp>
        <p:nvSpPr>
          <p:cNvPr id="3" name="標題 2">
            <a:extLst>
              <a:ext uri="{FF2B5EF4-FFF2-40B4-BE49-F238E27FC236}">
                <a16:creationId xmlns:a16="http://schemas.microsoft.com/office/drawing/2014/main" id="{896BAF92-7D79-483C-8DD3-E0A320B5A29E}"/>
              </a:ext>
            </a:extLst>
          </p:cNvPr>
          <p:cNvSpPr>
            <a:spLocks noGrp="1"/>
          </p:cNvSpPr>
          <p:nvPr>
            <p:ph type="title"/>
          </p:nvPr>
        </p:nvSpPr>
        <p:spPr/>
        <p:txBody>
          <a:bodyPr>
            <a:normAutofit fontScale="90000"/>
          </a:bodyPr>
          <a:lstStyle/>
          <a:p>
            <a:r>
              <a:rPr lang="zh-CN" altLang="en-US" dirty="0"/>
              <a:t>如何讓</a:t>
            </a:r>
            <a:r>
              <a:rPr lang="en-US" altLang="zh-CN" dirty="0"/>
              <a:t>user</a:t>
            </a:r>
            <a:r>
              <a:rPr lang="zh-CN" altLang="en-US" dirty="0"/>
              <a:t>搜尋關鍵字時，如何較容易看到我的文章或影片？</a:t>
            </a:r>
            <a:endParaRPr lang="zh-TW" altLang="en-US" dirty="0"/>
          </a:p>
        </p:txBody>
      </p:sp>
      <p:pic>
        <p:nvPicPr>
          <p:cNvPr id="8" name="圖片 7">
            <a:extLst>
              <a:ext uri="{FF2B5EF4-FFF2-40B4-BE49-F238E27FC236}">
                <a16:creationId xmlns:a16="http://schemas.microsoft.com/office/drawing/2014/main" id="{684D90BF-17E7-4B85-B310-565A05F33C2E}"/>
              </a:ext>
            </a:extLst>
          </p:cNvPr>
          <p:cNvPicPr>
            <a:picLocks noChangeAspect="1"/>
          </p:cNvPicPr>
          <p:nvPr/>
        </p:nvPicPr>
        <p:blipFill>
          <a:blip r:embed="rId2"/>
          <a:stretch>
            <a:fillRect/>
          </a:stretch>
        </p:blipFill>
        <p:spPr>
          <a:xfrm>
            <a:off x="275208" y="3929228"/>
            <a:ext cx="8142857" cy="2657143"/>
          </a:xfrm>
          <a:prstGeom prst="rect">
            <a:avLst/>
          </a:prstGeom>
        </p:spPr>
      </p:pic>
    </p:spTree>
    <p:extLst>
      <p:ext uri="{BB962C8B-B14F-4D97-AF65-F5344CB8AC3E}">
        <p14:creationId xmlns:p14="http://schemas.microsoft.com/office/powerpoint/2010/main" val="2428262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sz="5400" b="1" dirty="0">
                <a:solidFill>
                  <a:srgbClr val="7030A0"/>
                </a:solidFill>
              </a:rPr>
              <a:t>完美日記（Perfect Diary）</a:t>
            </a:r>
            <a:r>
              <a:rPr sz="5400" dirty="0">
                <a:solidFill>
                  <a:srgbClr val="7030A0"/>
                </a:solidFill>
              </a:rPr>
              <a:t>：</a:t>
            </a:r>
            <a:endParaRPr lang="en-US" sz="5400" dirty="0">
              <a:solidFill>
                <a:srgbClr val="7030A0"/>
              </a:solidFill>
            </a:endParaRPr>
          </a:p>
          <a:p>
            <a:pPr lvl="1"/>
            <a:r>
              <a:rPr lang="zh-TW" altLang="en-US" sz="4000" b="1" dirty="0"/>
              <a:t>平台</a:t>
            </a:r>
            <a:r>
              <a:rPr lang="zh-TW" altLang="en-US" sz="4000" dirty="0"/>
              <a:t>：</a:t>
            </a:r>
            <a:r>
              <a:rPr lang="zh-TW" altLang="en-US" sz="4000" dirty="0">
                <a:highlight>
                  <a:srgbClr val="FFFF00"/>
                </a:highlight>
              </a:rPr>
              <a:t>微信、微博、小紅書</a:t>
            </a:r>
            <a:r>
              <a:rPr lang="zh-TW" altLang="en-US" sz="4000" dirty="0"/>
              <a:t>
</a:t>
            </a:r>
            <a:r>
              <a:rPr lang="zh-TW" altLang="en-US" sz="4000" b="1" dirty="0"/>
              <a:t>策略</a:t>
            </a:r>
            <a:r>
              <a:rPr lang="zh-TW" altLang="en-US" sz="4000" dirty="0"/>
              <a:t>：完美日記利用</a:t>
            </a:r>
            <a:r>
              <a:rPr lang="en-US" altLang="zh-TW" sz="4000" dirty="0"/>
              <a:t>KOL</a:t>
            </a:r>
            <a:r>
              <a:rPr lang="zh-TW" altLang="en-US" sz="4000" dirty="0"/>
              <a:t>和網紅進行社交媒體推廣，通過精準的內容營銷和社交電商活動，快速崛起成為中國市場的領先美妝品牌。
</a:t>
            </a:r>
            <a:r>
              <a:rPr lang="zh-TW" altLang="en-US" sz="4000" b="1" dirty="0"/>
              <a:t>結果</a:t>
            </a:r>
            <a:r>
              <a:rPr lang="zh-TW" altLang="en-US" sz="4000" dirty="0"/>
              <a:t>：品牌迅速吸引了大量年輕消費者，並成功實現了多渠道銷售。</a:t>
            </a:r>
            <a:endParaRPr sz="4000" dirty="0"/>
          </a:p>
        </p:txBody>
      </p:sp>
      <p:sp>
        <p:nvSpPr>
          <p:cNvPr id="2" name="Title 1"/>
          <p:cNvSpPr>
            <a:spLocks noGrp="1"/>
          </p:cNvSpPr>
          <p:nvPr>
            <p:ph type="title"/>
          </p:nvPr>
        </p:nvSpPr>
        <p:spPr/>
        <p:txBody>
          <a:bodyPr/>
          <a:lstStyle/>
          <a:p>
            <a:r>
              <a:rPr lang="zh-CN" altLang="en-US" dirty="0"/>
              <a:t>其它</a:t>
            </a:r>
            <a:r>
              <a:rPr dirty="0"/>
              <a:t>成功案例分析</a:t>
            </a:r>
          </a:p>
        </p:txBody>
      </p:sp>
    </p:spTree>
    <p:extLst>
      <p:ext uri="{BB962C8B-B14F-4D97-AF65-F5344CB8AC3E}">
        <p14:creationId xmlns:p14="http://schemas.microsoft.com/office/powerpoint/2010/main" val="1955992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dirty="0"/>
              <a:t>早期階段：</a:t>
            </a:r>
            <a:endParaRPr lang="en-US" dirty="0"/>
          </a:p>
          <a:p>
            <a:pPr lvl="1"/>
            <a:r>
              <a:rPr dirty="0"/>
              <a:t>社交商務的雛形出現在社交媒體的早期發展中，消費者開始利用平台進行產品推薦和評論。</a:t>
            </a:r>
          </a:p>
          <a:p>
            <a:r>
              <a:rPr dirty="0"/>
              <a:t>社交平台集成購物功能：</a:t>
            </a:r>
            <a:endParaRPr lang="en-US" dirty="0"/>
          </a:p>
          <a:p>
            <a:pPr lvl="1"/>
            <a:r>
              <a:rPr dirty="0"/>
              <a:t>隨著社交媒體的進化，平台逐漸集成了購物功能，如Facebook的Marketplace、Instagram的購物標籤等。</a:t>
            </a:r>
          </a:p>
          <a:p>
            <a:r>
              <a:rPr dirty="0"/>
              <a:t>直播帶貨的興起：</a:t>
            </a:r>
            <a:endParaRPr lang="en-US" dirty="0"/>
          </a:p>
          <a:p>
            <a:pPr lvl="1"/>
            <a:r>
              <a:rPr dirty="0"/>
              <a:t>尤其是在中國，直播帶貨已成為社交商務的重要形式，通過實時互動，影響力人士（如網紅、KOL）可以推廣和銷售產品。</a:t>
            </a:r>
          </a:p>
          <a:p>
            <a:r>
              <a:rPr dirty="0"/>
              <a:t>全球化與多樣化發展：</a:t>
            </a:r>
            <a:endParaRPr lang="en-US" dirty="0"/>
          </a:p>
          <a:p>
            <a:pPr lvl="1"/>
            <a:r>
              <a:rPr dirty="0"/>
              <a:t>社交商務已經成為全球性趨勢，不僅局限於傳統的電商平台，還包括WhatsApp、微信等即時通訊工具的商業應用。</a:t>
            </a:r>
          </a:p>
        </p:txBody>
      </p:sp>
      <p:sp>
        <p:nvSpPr>
          <p:cNvPr id="2" name="Title 1"/>
          <p:cNvSpPr>
            <a:spLocks noGrp="1"/>
          </p:cNvSpPr>
          <p:nvPr>
            <p:ph type="title"/>
          </p:nvPr>
        </p:nvSpPr>
        <p:spPr/>
        <p:txBody>
          <a:bodyPr/>
          <a:lstStyle/>
          <a:p>
            <a:r>
              <a:t>社交商務的發展歷程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sz="4800" b="1" dirty="0"/>
              <a:t>Glossier</a:t>
            </a:r>
            <a:r>
              <a:rPr sz="4800" dirty="0"/>
              <a:t>：</a:t>
            </a:r>
            <a:endParaRPr lang="en-US" sz="4800" dirty="0"/>
          </a:p>
          <a:p>
            <a:pPr lvl="1"/>
            <a:r>
              <a:rPr sz="3600" b="1" dirty="0"/>
              <a:t>平台</a:t>
            </a:r>
            <a:r>
              <a:rPr sz="3600" dirty="0"/>
              <a:t>：</a:t>
            </a:r>
            <a:r>
              <a:rPr sz="3600" dirty="0">
                <a:highlight>
                  <a:srgbClr val="FFFF00"/>
                </a:highlight>
              </a:rPr>
              <a:t>Instagram</a:t>
            </a:r>
            <a:r>
              <a:rPr sz="3600" dirty="0"/>
              <a:t>
</a:t>
            </a:r>
            <a:r>
              <a:rPr sz="3600" b="1" dirty="0"/>
              <a:t>策略</a:t>
            </a:r>
            <a:r>
              <a:rPr sz="3600" dirty="0"/>
              <a:t>：Glossier通過用戶生成內容（UGC）和網紅合作，強調真實的消費者體驗，成功打造了一個受年輕女性歡迎的化妝品牌。
</a:t>
            </a:r>
            <a:r>
              <a:rPr sz="3600" b="1" dirty="0"/>
              <a:t>結果</a:t>
            </a:r>
            <a:r>
              <a:rPr sz="3600" dirty="0"/>
              <a:t>：Glossier的品牌價值迅速提升，成為社交商務成功的典範之一。</a:t>
            </a:r>
          </a:p>
        </p:txBody>
      </p:sp>
      <p:sp>
        <p:nvSpPr>
          <p:cNvPr id="2" name="Title 1"/>
          <p:cNvSpPr>
            <a:spLocks noGrp="1"/>
          </p:cNvSpPr>
          <p:nvPr>
            <p:ph type="title"/>
          </p:nvPr>
        </p:nvSpPr>
        <p:spPr/>
        <p:txBody>
          <a:bodyPr/>
          <a:lstStyle/>
          <a:p>
            <a:r>
              <a:rPr lang="zh-CN" altLang="en-US" dirty="0"/>
              <a:t>其它</a:t>
            </a:r>
            <a:r>
              <a:rPr dirty="0"/>
              <a:t>成功案例分析</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fontScale="92500" lnSpcReduction="10000"/>
          </a:bodyPr>
          <a:lstStyle/>
          <a:p>
            <a:r>
              <a:rPr lang="en-US" altLang="zh-CN" dirty="0"/>
              <a:t>5. </a:t>
            </a:r>
            <a:r>
              <a:rPr lang="zh-TW" altLang="en-US" dirty="0"/>
              <a:t>哪些社交媒體平台，</a:t>
            </a:r>
            <a:r>
              <a:rPr lang="zh-CN" altLang="en-US" dirty="0"/>
              <a:t>同時</a:t>
            </a:r>
            <a:r>
              <a:rPr lang="zh-TW" altLang="en-US" dirty="0"/>
              <a:t>結合了社交互動與線上購物</a:t>
            </a:r>
            <a:r>
              <a:rPr lang="zh-CN" altLang="en-US" dirty="0"/>
              <a:t>功能</a:t>
            </a:r>
            <a:r>
              <a:rPr lang="zh-TW" altLang="en-US" dirty="0"/>
              <a:t>？</a:t>
            </a:r>
          </a:p>
        </p:txBody>
      </p:sp>
    </p:spTree>
    <p:extLst>
      <p:ext uri="{BB962C8B-B14F-4D97-AF65-F5344CB8AC3E}">
        <p14:creationId xmlns:p14="http://schemas.microsoft.com/office/powerpoint/2010/main" val="1733007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C4642-9FA2-4D1F-AD9D-954BA65FB25A}"/>
              </a:ext>
            </a:extLst>
          </p:cNvPr>
          <p:cNvSpPr>
            <a:spLocks noGrp="1"/>
          </p:cNvSpPr>
          <p:nvPr>
            <p:ph idx="1"/>
          </p:nvPr>
        </p:nvSpPr>
        <p:spPr/>
        <p:txBody>
          <a:bodyPr>
            <a:normAutofit fontScale="92500" lnSpcReduction="20000"/>
          </a:bodyPr>
          <a:lstStyle/>
          <a:p>
            <a:r>
              <a:rPr lang="en-US" altLang="zh-TW" dirty="0">
                <a:solidFill>
                  <a:srgbClr val="7030A0"/>
                </a:solidFill>
              </a:rPr>
              <a:t>Instagram</a:t>
            </a:r>
            <a:r>
              <a:rPr lang="zh-TW" altLang="en-US" dirty="0">
                <a:solidFill>
                  <a:srgbClr val="7030A0"/>
                </a:solidFill>
              </a:rPr>
              <a:t>：</a:t>
            </a:r>
            <a:endParaRPr lang="en-US" altLang="zh-TW" dirty="0">
              <a:solidFill>
                <a:srgbClr val="7030A0"/>
              </a:solidFill>
            </a:endParaRPr>
          </a:p>
          <a:p>
            <a:pPr lvl="1"/>
            <a:r>
              <a:rPr lang="en-US" altLang="zh-TW" dirty="0"/>
              <a:t>Instagram </a:t>
            </a:r>
            <a:r>
              <a:rPr lang="zh-TW" altLang="en-US" dirty="0"/>
              <a:t>提供了豐富的社交互動功能，包括照片和視頻分享、</a:t>
            </a:r>
            <a:r>
              <a:rPr lang="en-US" altLang="zh-TW" dirty="0"/>
              <a:t>IG Stories</a:t>
            </a:r>
            <a:r>
              <a:rPr lang="zh-TW" altLang="en-US" dirty="0"/>
              <a:t>、</a:t>
            </a:r>
            <a:r>
              <a:rPr lang="en-US" altLang="zh-TW" dirty="0"/>
              <a:t>Reels</a:t>
            </a:r>
            <a:r>
              <a:rPr lang="zh-TW" altLang="en-US" dirty="0"/>
              <a:t>等。</a:t>
            </a:r>
          </a:p>
          <a:p>
            <a:pPr lvl="1"/>
            <a:r>
              <a:rPr lang="zh-TW" altLang="en-US" dirty="0"/>
              <a:t>其</a:t>
            </a:r>
            <a:r>
              <a:rPr lang="zh-TW" altLang="en-US" dirty="0">
                <a:solidFill>
                  <a:srgbClr val="C00000"/>
                </a:solidFill>
              </a:rPr>
              <a:t>購物功能（</a:t>
            </a:r>
            <a:r>
              <a:rPr lang="en-US" altLang="zh-TW" dirty="0">
                <a:solidFill>
                  <a:srgbClr val="C00000"/>
                </a:solidFill>
              </a:rPr>
              <a:t>Instagram Shopping</a:t>
            </a:r>
            <a:r>
              <a:rPr lang="zh-TW" altLang="en-US" dirty="0">
                <a:solidFill>
                  <a:srgbClr val="C00000"/>
                </a:solidFill>
              </a:rPr>
              <a:t>）允許商家</a:t>
            </a:r>
            <a:r>
              <a:rPr lang="zh-TW" altLang="en-US" dirty="0">
                <a:solidFill>
                  <a:srgbClr val="C00000"/>
                </a:solidFill>
                <a:highlight>
                  <a:srgbClr val="FFFF00"/>
                </a:highlight>
              </a:rPr>
              <a:t>在帖子和故事中標註產品</a:t>
            </a:r>
            <a:r>
              <a:rPr lang="zh-TW" altLang="en-US" dirty="0"/>
              <a:t>，並通過購物標籤直接</a:t>
            </a:r>
            <a:r>
              <a:rPr lang="zh-TW" altLang="en-US" dirty="0">
                <a:solidFill>
                  <a:srgbClr val="C00000"/>
                </a:solidFill>
                <a:highlight>
                  <a:srgbClr val="FFFF00"/>
                </a:highlight>
              </a:rPr>
              <a:t>連結到購物頁面</a:t>
            </a:r>
            <a:r>
              <a:rPr lang="zh-TW" altLang="en-US" dirty="0"/>
              <a:t>，用戶可以在平台內直接購買商品。</a:t>
            </a:r>
          </a:p>
          <a:p>
            <a:r>
              <a:rPr lang="en-US" altLang="zh-TW" dirty="0">
                <a:solidFill>
                  <a:srgbClr val="7030A0"/>
                </a:solidFill>
              </a:rPr>
              <a:t>Facebook</a:t>
            </a:r>
            <a:r>
              <a:rPr lang="zh-TW" altLang="en-US" dirty="0">
                <a:solidFill>
                  <a:srgbClr val="7030A0"/>
                </a:solidFill>
              </a:rPr>
              <a:t>：</a:t>
            </a:r>
            <a:endParaRPr lang="en-US" altLang="zh-TW" dirty="0">
              <a:solidFill>
                <a:srgbClr val="7030A0"/>
              </a:solidFill>
            </a:endParaRPr>
          </a:p>
          <a:p>
            <a:pPr lvl="1"/>
            <a:r>
              <a:rPr lang="en-US" altLang="zh-TW" dirty="0"/>
              <a:t>Facebook </a:t>
            </a:r>
            <a:r>
              <a:rPr lang="zh-TW" altLang="en-US" dirty="0"/>
              <a:t>提供了社群、個人動態、直播等多樣化的社交互動功能。</a:t>
            </a:r>
            <a:endParaRPr lang="en-US" altLang="zh-TW" dirty="0"/>
          </a:p>
          <a:p>
            <a:pPr lvl="1"/>
            <a:r>
              <a:rPr lang="en-US" altLang="zh-TW" dirty="0"/>
              <a:t>Facebook Marketplace </a:t>
            </a:r>
            <a:r>
              <a:rPr lang="zh-TW" altLang="en-US" dirty="0"/>
              <a:t>和 </a:t>
            </a:r>
            <a:r>
              <a:rPr lang="en-US" altLang="zh-TW" dirty="0"/>
              <a:t>Facebook Shops </a:t>
            </a:r>
            <a:r>
              <a:rPr lang="zh-TW" altLang="en-US" dirty="0"/>
              <a:t>讓企業和個人可以</a:t>
            </a:r>
            <a:r>
              <a:rPr lang="zh-TW" altLang="en-US" dirty="0">
                <a:solidFill>
                  <a:srgbClr val="C00000"/>
                </a:solidFill>
                <a:highlight>
                  <a:srgbClr val="FFFF00"/>
                </a:highlight>
              </a:rPr>
              <a:t>在平台上展示並銷售產品</a:t>
            </a:r>
            <a:r>
              <a:rPr lang="zh-TW" altLang="en-US" dirty="0"/>
              <a:t>，用戶可以直接進行交易。</a:t>
            </a:r>
          </a:p>
        </p:txBody>
      </p:sp>
      <p:sp>
        <p:nvSpPr>
          <p:cNvPr id="3" name="標題 2">
            <a:extLst>
              <a:ext uri="{FF2B5EF4-FFF2-40B4-BE49-F238E27FC236}">
                <a16:creationId xmlns:a16="http://schemas.microsoft.com/office/drawing/2014/main" id="{EE8B9890-5C83-479C-AEDD-F53E20E7C01A}"/>
              </a:ext>
            </a:extLst>
          </p:cNvPr>
          <p:cNvSpPr>
            <a:spLocks noGrp="1"/>
          </p:cNvSpPr>
          <p:nvPr>
            <p:ph type="title"/>
          </p:nvPr>
        </p:nvSpPr>
        <p:spPr/>
        <p:txBody>
          <a:bodyPr>
            <a:normAutofit fontScale="90000"/>
          </a:bodyPr>
          <a:lstStyle/>
          <a:p>
            <a:r>
              <a:rPr lang="en-US" altLang="zh-CN" dirty="0"/>
              <a:t>5. </a:t>
            </a:r>
            <a:r>
              <a:rPr lang="zh-TW" altLang="en-US" dirty="0"/>
              <a:t>哪些社交媒體平台，</a:t>
            </a:r>
            <a:r>
              <a:rPr lang="zh-CN" altLang="en-US" dirty="0"/>
              <a:t>同時</a:t>
            </a:r>
            <a:r>
              <a:rPr lang="zh-TW" altLang="en-US" dirty="0"/>
              <a:t>結合了社交互動與線上購物</a:t>
            </a:r>
            <a:r>
              <a:rPr lang="zh-CN" altLang="en-US" dirty="0"/>
              <a:t>功能</a:t>
            </a:r>
            <a:r>
              <a:rPr lang="zh-TW" altLang="en-US" dirty="0"/>
              <a:t>？</a:t>
            </a:r>
          </a:p>
        </p:txBody>
      </p:sp>
    </p:spTree>
    <p:extLst>
      <p:ext uri="{BB962C8B-B14F-4D97-AF65-F5344CB8AC3E}">
        <p14:creationId xmlns:p14="http://schemas.microsoft.com/office/powerpoint/2010/main" val="1616257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C4642-9FA2-4D1F-AD9D-954BA65FB25A}"/>
              </a:ext>
            </a:extLst>
          </p:cNvPr>
          <p:cNvSpPr>
            <a:spLocks noGrp="1"/>
          </p:cNvSpPr>
          <p:nvPr>
            <p:ph idx="1"/>
          </p:nvPr>
        </p:nvSpPr>
        <p:spPr/>
        <p:txBody>
          <a:bodyPr>
            <a:normAutofit fontScale="92500" lnSpcReduction="10000"/>
          </a:bodyPr>
          <a:lstStyle/>
          <a:p>
            <a:r>
              <a:rPr lang="en-US" altLang="zh-TW" dirty="0" err="1">
                <a:solidFill>
                  <a:srgbClr val="7030A0"/>
                </a:solidFill>
              </a:rPr>
              <a:t>TikTok</a:t>
            </a:r>
            <a:r>
              <a:rPr lang="zh-TW" altLang="en-US" dirty="0">
                <a:solidFill>
                  <a:srgbClr val="7030A0"/>
                </a:solidFill>
              </a:rPr>
              <a:t>：</a:t>
            </a:r>
          </a:p>
          <a:p>
            <a:pPr lvl="1"/>
            <a:r>
              <a:rPr lang="en-US" altLang="zh-TW" dirty="0" err="1"/>
              <a:t>TikTok</a:t>
            </a:r>
            <a:r>
              <a:rPr lang="en-US" altLang="zh-TW" dirty="0"/>
              <a:t> </a:t>
            </a:r>
            <a:r>
              <a:rPr lang="zh-TW" altLang="en-US" dirty="0"/>
              <a:t>以短視頻為主要形式，擁有強大的社交互動功能。</a:t>
            </a:r>
          </a:p>
          <a:p>
            <a:pPr lvl="1"/>
            <a:r>
              <a:rPr lang="en-US" altLang="zh-TW" dirty="0" err="1"/>
              <a:t>TikTok</a:t>
            </a:r>
            <a:r>
              <a:rPr lang="en-US" altLang="zh-TW" dirty="0"/>
              <a:t> Shopping </a:t>
            </a:r>
            <a:r>
              <a:rPr lang="zh-TW" altLang="en-US" dirty="0"/>
              <a:t>允許品牌和創作者</a:t>
            </a:r>
            <a:r>
              <a:rPr lang="zh-TW" altLang="en-US" dirty="0">
                <a:solidFill>
                  <a:srgbClr val="C00000"/>
                </a:solidFill>
                <a:highlight>
                  <a:srgbClr val="FFFF00"/>
                </a:highlight>
              </a:rPr>
              <a:t>將產品鏈接直接嵌入視頻內容中</a:t>
            </a:r>
            <a:r>
              <a:rPr lang="zh-TW" altLang="en-US" dirty="0">
                <a:solidFill>
                  <a:srgbClr val="C00000"/>
                </a:solidFill>
              </a:rPr>
              <a:t>，並提供直播購物功能</a:t>
            </a:r>
            <a:r>
              <a:rPr lang="zh-TW" altLang="en-US" dirty="0"/>
              <a:t>，用戶可以邊看直播邊購物。</a:t>
            </a:r>
          </a:p>
          <a:p>
            <a:r>
              <a:rPr lang="zh-TW" altLang="en-US" dirty="0">
                <a:solidFill>
                  <a:srgbClr val="7030A0"/>
                </a:solidFill>
              </a:rPr>
              <a:t>小紅書（</a:t>
            </a:r>
            <a:r>
              <a:rPr lang="en-US" altLang="zh-TW" dirty="0" err="1">
                <a:solidFill>
                  <a:srgbClr val="7030A0"/>
                </a:solidFill>
              </a:rPr>
              <a:t>Xiaohongshu</a:t>
            </a:r>
            <a:r>
              <a:rPr lang="zh-TW" altLang="en-US" dirty="0">
                <a:solidFill>
                  <a:srgbClr val="7030A0"/>
                </a:solidFill>
              </a:rPr>
              <a:t>）：</a:t>
            </a:r>
          </a:p>
          <a:p>
            <a:pPr lvl="1"/>
            <a:r>
              <a:rPr lang="zh-TW" altLang="en-US" dirty="0"/>
              <a:t>小紅書</a:t>
            </a:r>
            <a:r>
              <a:rPr lang="zh-TW" altLang="en-US" dirty="0">
                <a:solidFill>
                  <a:srgbClr val="C00000"/>
                </a:solidFill>
                <a:highlight>
                  <a:srgbClr val="FFFF00"/>
                </a:highlight>
              </a:rPr>
              <a:t>結合了社交媒體和電商功能</a:t>
            </a:r>
            <a:r>
              <a:rPr lang="zh-TW" altLang="en-US" dirty="0"/>
              <a:t>，通過用戶生成內容（</a:t>
            </a:r>
            <a:r>
              <a:rPr lang="en-US" altLang="zh-TW" dirty="0"/>
              <a:t>UGC</a:t>
            </a:r>
            <a:r>
              <a:rPr lang="zh-TW" altLang="en-US" dirty="0"/>
              <a:t>）進行產品推薦和分享。</a:t>
            </a:r>
          </a:p>
          <a:p>
            <a:pPr lvl="1"/>
            <a:r>
              <a:rPr lang="zh-TW" altLang="en-US" dirty="0"/>
              <a:t>用戶可以在平台內查看產品筆記，並通過嵌入的購物鏈接直接購買產品。</a:t>
            </a:r>
          </a:p>
        </p:txBody>
      </p:sp>
      <p:sp>
        <p:nvSpPr>
          <p:cNvPr id="3" name="標題 2">
            <a:extLst>
              <a:ext uri="{FF2B5EF4-FFF2-40B4-BE49-F238E27FC236}">
                <a16:creationId xmlns:a16="http://schemas.microsoft.com/office/drawing/2014/main" id="{EE8B9890-5C83-479C-AEDD-F53E20E7C01A}"/>
              </a:ext>
            </a:extLst>
          </p:cNvPr>
          <p:cNvSpPr>
            <a:spLocks noGrp="1"/>
          </p:cNvSpPr>
          <p:nvPr>
            <p:ph type="title"/>
          </p:nvPr>
        </p:nvSpPr>
        <p:spPr/>
        <p:txBody>
          <a:bodyPr>
            <a:normAutofit fontScale="90000"/>
          </a:bodyPr>
          <a:lstStyle/>
          <a:p>
            <a:r>
              <a:rPr lang="en-US" altLang="zh-CN" dirty="0"/>
              <a:t>5. </a:t>
            </a:r>
            <a:r>
              <a:rPr lang="zh-TW" altLang="en-US" dirty="0"/>
              <a:t>哪些社交媒體平台，</a:t>
            </a:r>
            <a:r>
              <a:rPr lang="zh-CN" altLang="en-US" dirty="0"/>
              <a:t>同時</a:t>
            </a:r>
            <a:r>
              <a:rPr lang="zh-TW" altLang="en-US" dirty="0"/>
              <a:t>結合了社交互動與線上購物</a:t>
            </a:r>
            <a:r>
              <a:rPr lang="zh-CN" altLang="en-US" dirty="0"/>
              <a:t>功能</a:t>
            </a:r>
            <a:r>
              <a:rPr lang="zh-TW" altLang="en-US" dirty="0"/>
              <a:t>？</a:t>
            </a:r>
          </a:p>
        </p:txBody>
      </p:sp>
    </p:spTree>
    <p:extLst>
      <p:ext uri="{BB962C8B-B14F-4D97-AF65-F5344CB8AC3E}">
        <p14:creationId xmlns:p14="http://schemas.microsoft.com/office/powerpoint/2010/main" val="3521091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C4642-9FA2-4D1F-AD9D-954BA65FB25A}"/>
              </a:ext>
            </a:extLst>
          </p:cNvPr>
          <p:cNvSpPr>
            <a:spLocks noGrp="1"/>
          </p:cNvSpPr>
          <p:nvPr>
            <p:ph idx="1"/>
          </p:nvPr>
        </p:nvSpPr>
        <p:spPr/>
        <p:txBody>
          <a:bodyPr>
            <a:normAutofit lnSpcReduction="10000"/>
          </a:bodyPr>
          <a:lstStyle/>
          <a:p>
            <a:r>
              <a:rPr lang="en-US" altLang="zh-TW" dirty="0">
                <a:solidFill>
                  <a:srgbClr val="7030A0"/>
                </a:solidFill>
              </a:rPr>
              <a:t>WeChat</a:t>
            </a:r>
            <a:r>
              <a:rPr lang="zh-TW" altLang="en-US" dirty="0">
                <a:solidFill>
                  <a:srgbClr val="7030A0"/>
                </a:solidFill>
              </a:rPr>
              <a:t>（微信）：</a:t>
            </a:r>
          </a:p>
          <a:p>
            <a:pPr lvl="1"/>
            <a:r>
              <a:rPr lang="zh-TW" altLang="en-US" dirty="0"/>
              <a:t>微信結合了社交、支付和電商功能，提供聊天、朋友圈分享等社交互動功能。</a:t>
            </a:r>
          </a:p>
          <a:p>
            <a:pPr lvl="1"/>
            <a:r>
              <a:rPr lang="zh-TW" altLang="en-US" dirty="0"/>
              <a:t>其內置的小程序和微信支付功能允許</a:t>
            </a:r>
            <a:r>
              <a:rPr lang="zh-TW" altLang="en-US" dirty="0">
                <a:solidFill>
                  <a:srgbClr val="C00000"/>
                </a:solidFill>
              </a:rPr>
              <a:t>用戶在平台內直接進行購物和支付</a:t>
            </a:r>
            <a:r>
              <a:rPr lang="zh-TW" altLang="en-US" dirty="0"/>
              <a:t>，特別在中國市場非常普及。</a:t>
            </a:r>
          </a:p>
          <a:p>
            <a:r>
              <a:rPr lang="en-US" altLang="zh-TW" dirty="0">
                <a:solidFill>
                  <a:srgbClr val="7030A0"/>
                </a:solidFill>
              </a:rPr>
              <a:t>YouTube</a:t>
            </a:r>
            <a:r>
              <a:rPr lang="zh-TW" altLang="en-US" dirty="0">
                <a:solidFill>
                  <a:srgbClr val="7030A0"/>
                </a:solidFill>
              </a:rPr>
              <a:t>：</a:t>
            </a:r>
          </a:p>
          <a:p>
            <a:pPr lvl="1"/>
            <a:r>
              <a:rPr lang="en-US" altLang="zh-TW" dirty="0"/>
              <a:t>YouTube </a:t>
            </a:r>
            <a:r>
              <a:rPr lang="zh-TW" altLang="en-US" dirty="0"/>
              <a:t>主要以視頻內容為主，擁有廣泛的社交互動功能，如訂閱、評論、喜歡和分享。</a:t>
            </a:r>
          </a:p>
          <a:p>
            <a:pPr lvl="1"/>
            <a:r>
              <a:rPr lang="en-US" altLang="zh-TW" dirty="0"/>
              <a:t>YouTube Shopping </a:t>
            </a:r>
            <a:r>
              <a:rPr lang="zh-TW" altLang="en-US" dirty="0"/>
              <a:t>允許創作者</a:t>
            </a:r>
            <a:r>
              <a:rPr lang="zh-TW" altLang="en-US" dirty="0">
                <a:solidFill>
                  <a:srgbClr val="C00000"/>
                </a:solidFill>
              </a:rPr>
              <a:t>將產品鏈接嵌入視頻中</a:t>
            </a:r>
            <a:r>
              <a:rPr lang="zh-TW" altLang="en-US" dirty="0"/>
              <a:t>，並通過直播帶貨直接銷售商品。</a:t>
            </a:r>
          </a:p>
        </p:txBody>
      </p:sp>
      <p:sp>
        <p:nvSpPr>
          <p:cNvPr id="3" name="標題 2">
            <a:extLst>
              <a:ext uri="{FF2B5EF4-FFF2-40B4-BE49-F238E27FC236}">
                <a16:creationId xmlns:a16="http://schemas.microsoft.com/office/drawing/2014/main" id="{EE8B9890-5C83-479C-AEDD-F53E20E7C01A}"/>
              </a:ext>
            </a:extLst>
          </p:cNvPr>
          <p:cNvSpPr>
            <a:spLocks noGrp="1"/>
          </p:cNvSpPr>
          <p:nvPr>
            <p:ph type="title"/>
          </p:nvPr>
        </p:nvSpPr>
        <p:spPr/>
        <p:txBody>
          <a:bodyPr>
            <a:normAutofit fontScale="90000"/>
          </a:bodyPr>
          <a:lstStyle/>
          <a:p>
            <a:r>
              <a:rPr lang="en-US" altLang="zh-CN" dirty="0"/>
              <a:t>5. </a:t>
            </a:r>
            <a:r>
              <a:rPr lang="zh-TW" altLang="en-US" dirty="0"/>
              <a:t>哪些社交媒體平台，</a:t>
            </a:r>
            <a:r>
              <a:rPr lang="zh-CN" altLang="en-US" dirty="0"/>
              <a:t>同時</a:t>
            </a:r>
            <a:r>
              <a:rPr lang="zh-TW" altLang="en-US" dirty="0"/>
              <a:t>結合了社交互動與線上購物</a:t>
            </a:r>
            <a:r>
              <a:rPr lang="zh-CN" altLang="en-US" dirty="0"/>
              <a:t>功能</a:t>
            </a:r>
            <a:r>
              <a:rPr lang="zh-TW" altLang="en-US" dirty="0"/>
              <a:t>？</a:t>
            </a:r>
          </a:p>
        </p:txBody>
      </p:sp>
    </p:spTree>
    <p:extLst>
      <p:ext uri="{BB962C8B-B14F-4D97-AF65-F5344CB8AC3E}">
        <p14:creationId xmlns:p14="http://schemas.microsoft.com/office/powerpoint/2010/main" val="2891692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5F3C4642-9FA2-4D1F-AD9D-954BA65FB25A}"/>
              </a:ext>
            </a:extLst>
          </p:cNvPr>
          <p:cNvSpPr>
            <a:spLocks noGrp="1"/>
          </p:cNvSpPr>
          <p:nvPr>
            <p:ph idx="1"/>
          </p:nvPr>
        </p:nvSpPr>
        <p:spPr/>
        <p:txBody>
          <a:bodyPr>
            <a:normAutofit/>
          </a:bodyPr>
          <a:lstStyle/>
          <a:p>
            <a:r>
              <a:rPr lang="en-US" altLang="zh-TW" dirty="0">
                <a:solidFill>
                  <a:srgbClr val="7030A0"/>
                </a:solidFill>
              </a:rPr>
              <a:t>Pinterest</a:t>
            </a:r>
            <a:r>
              <a:rPr lang="zh-TW" altLang="en-US" dirty="0">
                <a:solidFill>
                  <a:srgbClr val="7030A0"/>
                </a:solidFill>
              </a:rPr>
              <a:t>：</a:t>
            </a:r>
          </a:p>
          <a:p>
            <a:pPr lvl="1"/>
            <a:r>
              <a:rPr lang="en-US" altLang="zh-TW" dirty="0"/>
              <a:t>Pinterest </a:t>
            </a:r>
            <a:r>
              <a:rPr lang="zh-TW" altLang="en-US" dirty="0"/>
              <a:t>主要以圖像和靈感分享為主，具備收藏、分享和社交互動功能。</a:t>
            </a:r>
          </a:p>
          <a:p>
            <a:pPr lvl="1"/>
            <a:r>
              <a:rPr lang="zh-TW" altLang="en-US" dirty="0"/>
              <a:t>其購物功能（</a:t>
            </a:r>
            <a:r>
              <a:rPr lang="en-US" altLang="zh-TW" dirty="0"/>
              <a:t>Pinterest Shopping</a:t>
            </a:r>
            <a:r>
              <a:rPr lang="zh-TW" altLang="en-US" dirty="0"/>
              <a:t>）允許</a:t>
            </a:r>
            <a:r>
              <a:rPr lang="zh-TW" altLang="en-US" dirty="0">
                <a:solidFill>
                  <a:srgbClr val="C00000"/>
                </a:solidFill>
                <a:highlight>
                  <a:srgbClr val="FFFF00"/>
                </a:highlight>
              </a:rPr>
              <a:t>商家在 </a:t>
            </a:r>
            <a:r>
              <a:rPr lang="en-US" altLang="zh-TW" dirty="0">
                <a:solidFill>
                  <a:srgbClr val="C00000"/>
                </a:solidFill>
                <a:highlight>
                  <a:srgbClr val="FFFF00"/>
                </a:highlight>
              </a:rPr>
              <a:t>Pins </a:t>
            </a:r>
            <a:r>
              <a:rPr lang="zh-TW" altLang="en-US" dirty="0">
                <a:solidFill>
                  <a:srgbClr val="C00000"/>
                </a:solidFill>
                <a:highlight>
                  <a:srgbClr val="FFFF00"/>
                </a:highlight>
              </a:rPr>
              <a:t>中標註產品</a:t>
            </a:r>
            <a:r>
              <a:rPr lang="zh-TW" altLang="en-US" dirty="0"/>
              <a:t>，用戶可以直接點擊購買。</a:t>
            </a:r>
          </a:p>
        </p:txBody>
      </p:sp>
      <p:sp>
        <p:nvSpPr>
          <p:cNvPr id="3" name="標題 2">
            <a:extLst>
              <a:ext uri="{FF2B5EF4-FFF2-40B4-BE49-F238E27FC236}">
                <a16:creationId xmlns:a16="http://schemas.microsoft.com/office/drawing/2014/main" id="{EE8B9890-5C83-479C-AEDD-F53E20E7C01A}"/>
              </a:ext>
            </a:extLst>
          </p:cNvPr>
          <p:cNvSpPr>
            <a:spLocks noGrp="1"/>
          </p:cNvSpPr>
          <p:nvPr>
            <p:ph type="title"/>
          </p:nvPr>
        </p:nvSpPr>
        <p:spPr/>
        <p:txBody>
          <a:bodyPr>
            <a:normAutofit fontScale="90000"/>
          </a:bodyPr>
          <a:lstStyle/>
          <a:p>
            <a:r>
              <a:rPr lang="en-US" altLang="zh-CN" dirty="0"/>
              <a:t>5. </a:t>
            </a:r>
            <a:r>
              <a:rPr lang="zh-TW" altLang="en-US" dirty="0"/>
              <a:t>哪些社交媒體平台，</a:t>
            </a:r>
            <a:r>
              <a:rPr lang="zh-CN" altLang="en-US" dirty="0"/>
              <a:t>同時</a:t>
            </a:r>
            <a:r>
              <a:rPr lang="zh-TW" altLang="en-US" dirty="0"/>
              <a:t>結合了社交互動與線上購物</a:t>
            </a:r>
            <a:r>
              <a:rPr lang="zh-CN" altLang="en-US" dirty="0"/>
              <a:t>功能</a:t>
            </a:r>
            <a:r>
              <a:rPr lang="zh-TW" altLang="en-US" dirty="0"/>
              <a:t>？</a:t>
            </a:r>
          </a:p>
        </p:txBody>
      </p:sp>
    </p:spTree>
    <p:extLst>
      <p:ext uri="{BB962C8B-B14F-4D97-AF65-F5344CB8AC3E}">
        <p14:creationId xmlns:p14="http://schemas.microsoft.com/office/powerpoint/2010/main" val="2995341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a:bodyPr>
          <a:lstStyle/>
          <a:p>
            <a:r>
              <a:rPr lang="en-US" altLang="zh-TW" dirty="0" err="1"/>
              <a:t>FaceBook</a:t>
            </a:r>
            <a:r>
              <a:rPr lang="en-US" altLang="zh-TW" dirty="0"/>
              <a:t> Shops</a:t>
            </a:r>
            <a:endParaRPr lang="zh-TW" altLang="en-US" dirty="0"/>
          </a:p>
        </p:txBody>
      </p:sp>
    </p:spTree>
    <p:extLst>
      <p:ext uri="{BB962C8B-B14F-4D97-AF65-F5344CB8AC3E}">
        <p14:creationId xmlns:p14="http://schemas.microsoft.com/office/powerpoint/2010/main" val="1837196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9802BE01-E69F-4A3E-A63F-1385E6A80445}"/>
              </a:ext>
            </a:extLst>
          </p:cNvPr>
          <p:cNvSpPr>
            <a:spLocks noGrp="1"/>
          </p:cNvSpPr>
          <p:nvPr>
            <p:ph idx="1"/>
          </p:nvPr>
        </p:nvSpPr>
        <p:spPr/>
        <p:txBody>
          <a:bodyPr>
            <a:normAutofit lnSpcReduction="10000"/>
          </a:bodyPr>
          <a:lstStyle/>
          <a:p>
            <a:r>
              <a:rPr lang="zh-TW" altLang="en-US" dirty="0"/>
              <a:t>在 </a:t>
            </a:r>
            <a:r>
              <a:rPr lang="en-US" altLang="zh-TW" dirty="0"/>
              <a:t>Facebook Marketplace </a:t>
            </a:r>
            <a:r>
              <a:rPr lang="zh-TW" altLang="en-US" dirty="0"/>
              <a:t>上，</a:t>
            </a:r>
            <a:r>
              <a:rPr lang="zh-CN" altLang="en-US" dirty="0"/>
              <a:t>臉書</a:t>
            </a:r>
            <a:r>
              <a:rPr lang="zh-TW" altLang="en-US" dirty="0">
                <a:solidFill>
                  <a:srgbClr val="7030A0"/>
                </a:solidFill>
                <a:highlight>
                  <a:srgbClr val="FFFF00"/>
                </a:highlight>
              </a:rPr>
              <a:t>並不會對大多數交易收取佣金</a:t>
            </a:r>
            <a:endParaRPr lang="en-US" altLang="zh-TW" dirty="0">
              <a:solidFill>
                <a:srgbClr val="7030A0"/>
              </a:solidFill>
              <a:highlight>
                <a:srgbClr val="FFFF00"/>
              </a:highlight>
            </a:endParaRPr>
          </a:p>
          <a:p>
            <a:pPr lvl="1"/>
            <a:r>
              <a:rPr lang="zh-TW" altLang="en-US" sz="3600" dirty="0"/>
              <a:t>這意味著賣家可以</a:t>
            </a:r>
            <a:r>
              <a:rPr lang="zh-TW" altLang="en-US" sz="3600" dirty="0">
                <a:solidFill>
                  <a:srgbClr val="7030A0"/>
                </a:solidFill>
                <a:highlight>
                  <a:srgbClr val="FFFF00"/>
                </a:highlight>
              </a:rPr>
              <a:t>免費列出和出售商品</a:t>
            </a:r>
            <a:r>
              <a:rPr lang="zh-TW" altLang="en-US" sz="3600" dirty="0"/>
              <a:t>，</a:t>
            </a:r>
            <a:endParaRPr lang="en-US" altLang="zh-TW" sz="3600" dirty="0"/>
          </a:p>
          <a:p>
            <a:pPr lvl="1"/>
            <a:r>
              <a:rPr lang="zh-TW" altLang="en-US" sz="3600" dirty="0"/>
              <a:t>這也是為什麼很多人選擇在這裡販賣二手物品的原因之一。</a:t>
            </a:r>
            <a:endParaRPr lang="en-US" altLang="zh-TW" sz="3600" dirty="0"/>
          </a:p>
          <a:p>
            <a:pPr lvl="1"/>
            <a:r>
              <a:rPr lang="zh-CN" altLang="en-US" sz="3600" dirty="0"/>
              <a:t>避免收費： </a:t>
            </a:r>
            <a:r>
              <a:rPr lang="zh-CN" altLang="en-US" sz="3600" dirty="0">
                <a:solidFill>
                  <a:srgbClr val="C00000"/>
                </a:solidFill>
              </a:rPr>
              <a:t>與其他線上市場不同，在 </a:t>
            </a:r>
            <a:r>
              <a:rPr lang="en-US" altLang="zh-CN" sz="3600" dirty="0">
                <a:solidFill>
                  <a:srgbClr val="C00000"/>
                </a:solidFill>
              </a:rPr>
              <a:t>Facebook Marketplace </a:t>
            </a:r>
            <a:r>
              <a:rPr lang="zh-CN" altLang="en-US" sz="3600" dirty="0">
                <a:solidFill>
                  <a:srgbClr val="C00000"/>
                </a:solidFill>
              </a:rPr>
              <a:t>上銷售不收取任何費用</a:t>
            </a:r>
            <a:r>
              <a:rPr lang="zh-CN" altLang="en-US" sz="3600" dirty="0"/>
              <a:t>。 這使其成為賣家經濟高效的選擇。</a:t>
            </a:r>
            <a:endParaRPr lang="zh-TW" altLang="en-US" sz="3600" dirty="0"/>
          </a:p>
        </p:txBody>
      </p:sp>
      <p:sp>
        <p:nvSpPr>
          <p:cNvPr id="3" name="標題 2">
            <a:extLst>
              <a:ext uri="{FF2B5EF4-FFF2-40B4-BE49-F238E27FC236}">
                <a16:creationId xmlns:a16="http://schemas.microsoft.com/office/drawing/2014/main" id="{62F6A4D4-1DED-46A5-8D21-A774179F96DB}"/>
              </a:ext>
            </a:extLst>
          </p:cNvPr>
          <p:cNvSpPr>
            <a:spLocks noGrp="1"/>
          </p:cNvSpPr>
          <p:nvPr>
            <p:ph type="title"/>
          </p:nvPr>
        </p:nvSpPr>
        <p:spPr/>
        <p:txBody>
          <a:bodyPr/>
          <a:lstStyle/>
          <a:p>
            <a:r>
              <a:rPr lang="zh-CN" altLang="en-US" dirty="0"/>
              <a:t>臉書商城，基本上是免費的</a:t>
            </a:r>
            <a:endParaRPr lang="zh-TW" altLang="en-US" dirty="0"/>
          </a:p>
        </p:txBody>
      </p:sp>
    </p:spTree>
    <p:extLst>
      <p:ext uri="{BB962C8B-B14F-4D97-AF65-F5344CB8AC3E}">
        <p14:creationId xmlns:p14="http://schemas.microsoft.com/office/powerpoint/2010/main" val="815210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53F92D4-A155-42BF-B1AB-17205350418C}"/>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15CEA35F-112E-48FC-8AB3-0E930EBD1E8E}"/>
              </a:ext>
            </a:extLst>
          </p:cNvPr>
          <p:cNvSpPr>
            <a:spLocks noGrp="1"/>
          </p:cNvSpPr>
          <p:nvPr>
            <p:ph type="title"/>
          </p:nvPr>
        </p:nvSpPr>
        <p:spPr/>
        <p:txBody>
          <a:bodyPr/>
          <a:lstStyle/>
          <a:p>
            <a:r>
              <a:rPr lang="en-US" altLang="zh-TW" dirty="0" err="1"/>
              <a:t>FaceBook</a:t>
            </a:r>
            <a:r>
              <a:rPr lang="en-US" altLang="zh-TW" dirty="0"/>
              <a:t> Shops</a:t>
            </a:r>
            <a:endParaRPr lang="zh-TW" altLang="en-US" dirty="0"/>
          </a:p>
        </p:txBody>
      </p:sp>
      <p:pic>
        <p:nvPicPr>
          <p:cNvPr id="5" name="圖片 4">
            <a:extLst>
              <a:ext uri="{FF2B5EF4-FFF2-40B4-BE49-F238E27FC236}">
                <a16:creationId xmlns:a16="http://schemas.microsoft.com/office/drawing/2014/main" id="{0C94C87D-748C-4AA8-8927-949F36C28ACD}"/>
              </a:ext>
            </a:extLst>
          </p:cNvPr>
          <p:cNvPicPr>
            <a:picLocks noChangeAspect="1"/>
          </p:cNvPicPr>
          <p:nvPr/>
        </p:nvPicPr>
        <p:blipFill>
          <a:blip r:embed="rId2"/>
          <a:stretch>
            <a:fillRect/>
          </a:stretch>
        </p:blipFill>
        <p:spPr>
          <a:xfrm>
            <a:off x="-109295" y="1153873"/>
            <a:ext cx="3876190" cy="5790476"/>
          </a:xfrm>
          <a:prstGeom prst="rect">
            <a:avLst/>
          </a:prstGeom>
        </p:spPr>
      </p:pic>
      <p:pic>
        <p:nvPicPr>
          <p:cNvPr id="7" name="圖片 6">
            <a:extLst>
              <a:ext uri="{FF2B5EF4-FFF2-40B4-BE49-F238E27FC236}">
                <a16:creationId xmlns:a16="http://schemas.microsoft.com/office/drawing/2014/main" id="{B8ABD2BD-3D9F-4CD0-93B4-7155F59CCEF7}"/>
              </a:ext>
            </a:extLst>
          </p:cNvPr>
          <p:cNvPicPr>
            <a:picLocks noChangeAspect="1"/>
          </p:cNvPicPr>
          <p:nvPr/>
        </p:nvPicPr>
        <p:blipFill>
          <a:blip r:embed="rId3"/>
          <a:stretch>
            <a:fillRect/>
          </a:stretch>
        </p:blipFill>
        <p:spPr>
          <a:xfrm>
            <a:off x="2728496" y="2419111"/>
            <a:ext cx="6322031" cy="4230414"/>
          </a:xfrm>
          <a:prstGeom prst="rect">
            <a:avLst/>
          </a:prstGeom>
        </p:spPr>
      </p:pic>
    </p:spTree>
    <p:extLst>
      <p:ext uri="{BB962C8B-B14F-4D97-AF65-F5344CB8AC3E}">
        <p14:creationId xmlns:p14="http://schemas.microsoft.com/office/powerpoint/2010/main" val="845814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A6EF14AC-D3A0-4299-AB03-AE87E19BE4EC}"/>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FED1E316-F8AF-45A8-8E06-1E8663A67FBA}"/>
              </a:ext>
            </a:extLst>
          </p:cNvPr>
          <p:cNvSpPr>
            <a:spLocks noGrp="1"/>
          </p:cNvSpPr>
          <p:nvPr>
            <p:ph type="title"/>
          </p:nvPr>
        </p:nvSpPr>
        <p:spPr/>
        <p:txBody>
          <a:bodyPr/>
          <a:lstStyle/>
          <a:p>
            <a:r>
              <a:rPr lang="en-US" altLang="zh-TW" dirty="0" err="1"/>
              <a:t>FaceBook</a:t>
            </a:r>
            <a:r>
              <a:rPr lang="en-US" altLang="zh-TW" dirty="0"/>
              <a:t> Shops</a:t>
            </a:r>
            <a:endParaRPr lang="zh-TW" altLang="en-US" dirty="0"/>
          </a:p>
        </p:txBody>
      </p:sp>
      <p:pic>
        <p:nvPicPr>
          <p:cNvPr id="5" name="圖片 4">
            <a:extLst>
              <a:ext uri="{FF2B5EF4-FFF2-40B4-BE49-F238E27FC236}">
                <a16:creationId xmlns:a16="http://schemas.microsoft.com/office/drawing/2014/main" id="{6A76CC82-0FCB-477A-BC76-3672F1C0770A}"/>
              </a:ext>
            </a:extLst>
          </p:cNvPr>
          <p:cNvPicPr>
            <a:picLocks noChangeAspect="1"/>
          </p:cNvPicPr>
          <p:nvPr/>
        </p:nvPicPr>
        <p:blipFill>
          <a:blip r:embed="rId2"/>
          <a:stretch>
            <a:fillRect/>
          </a:stretch>
        </p:blipFill>
        <p:spPr>
          <a:xfrm>
            <a:off x="0" y="1748403"/>
            <a:ext cx="9144000" cy="4257307"/>
          </a:xfrm>
          <a:prstGeom prst="rect">
            <a:avLst/>
          </a:prstGeom>
        </p:spPr>
      </p:pic>
    </p:spTree>
    <p:extLst>
      <p:ext uri="{BB962C8B-B14F-4D97-AF65-F5344CB8AC3E}">
        <p14:creationId xmlns:p14="http://schemas.microsoft.com/office/powerpoint/2010/main" val="265885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ECC791E-B6DD-4B57-936E-774144B1AB3B}"/>
              </a:ext>
            </a:extLst>
          </p:cNvPr>
          <p:cNvSpPr>
            <a:spLocks noGrp="1"/>
          </p:cNvSpPr>
          <p:nvPr>
            <p:ph type="subTitle" idx="1"/>
          </p:nvPr>
        </p:nvSpPr>
        <p:spPr/>
        <p:txBody>
          <a:bodyPr/>
          <a:lstStyle/>
          <a:p>
            <a:r>
              <a:rPr lang="en-US" altLang="zh-CN" dirty="0"/>
              <a:t>2. </a:t>
            </a:r>
            <a:r>
              <a:rPr lang="zh-TW" altLang="en-US" dirty="0"/>
              <a:t>網紅與</a:t>
            </a:r>
            <a:r>
              <a:rPr lang="en-US" altLang="zh-TW" dirty="0"/>
              <a:t>KOL</a:t>
            </a:r>
            <a:r>
              <a:rPr lang="zh-TW" altLang="en-US" dirty="0"/>
              <a:t>在電子商務中的影響力</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a:bodyPr>
          <a:lstStyle/>
          <a:p>
            <a:r>
              <a:rPr lang="en-US" altLang="zh-CN" dirty="0"/>
              <a:t>Google Shopping</a:t>
            </a:r>
          </a:p>
          <a:p>
            <a:r>
              <a:rPr lang="en-US" altLang="zh-CN" dirty="0"/>
              <a:t>Google</a:t>
            </a:r>
            <a:r>
              <a:rPr lang="zh-CN" altLang="en-US" dirty="0"/>
              <a:t>購物</a:t>
            </a:r>
            <a:endParaRPr lang="zh-TW" altLang="en-US" dirty="0"/>
          </a:p>
        </p:txBody>
      </p:sp>
    </p:spTree>
    <p:extLst>
      <p:ext uri="{BB962C8B-B14F-4D97-AF65-F5344CB8AC3E}">
        <p14:creationId xmlns:p14="http://schemas.microsoft.com/office/powerpoint/2010/main" val="752533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BF75B9C-F731-48F4-A78F-C8988E26336A}"/>
              </a:ext>
            </a:extLst>
          </p:cNvPr>
          <p:cNvSpPr>
            <a:spLocks noGrp="1"/>
          </p:cNvSpPr>
          <p:nvPr>
            <p:ph idx="1"/>
          </p:nvPr>
        </p:nvSpPr>
        <p:spPr>
          <a:xfrm>
            <a:off x="146481" y="1471842"/>
            <a:ext cx="8851037" cy="5121275"/>
          </a:xfrm>
        </p:spPr>
        <p:txBody>
          <a:bodyPr/>
          <a:lstStyle/>
          <a:p>
            <a:r>
              <a:rPr lang="en-US" altLang="zh-CN" dirty="0"/>
              <a:t>Google </a:t>
            </a:r>
            <a:r>
              <a:rPr lang="zh-CN" altLang="en-US" dirty="0"/>
              <a:t>購物就在</a:t>
            </a:r>
            <a:r>
              <a:rPr lang="en-US" altLang="zh-CN" dirty="0"/>
              <a:t>Google</a:t>
            </a:r>
            <a:r>
              <a:rPr lang="zh-CN" altLang="en-US" dirty="0"/>
              <a:t>搜尋引擎上</a:t>
            </a:r>
            <a:endParaRPr lang="zh-TW" altLang="en-US" dirty="0"/>
          </a:p>
        </p:txBody>
      </p:sp>
      <p:sp>
        <p:nvSpPr>
          <p:cNvPr id="3" name="標題 2">
            <a:extLst>
              <a:ext uri="{FF2B5EF4-FFF2-40B4-BE49-F238E27FC236}">
                <a16:creationId xmlns:a16="http://schemas.microsoft.com/office/drawing/2014/main" id="{A5CD40EB-4912-42ED-B717-9D05D987B9EE}"/>
              </a:ext>
            </a:extLst>
          </p:cNvPr>
          <p:cNvSpPr>
            <a:spLocks noGrp="1"/>
          </p:cNvSpPr>
          <p:nvPr>
            <p:ph type="title"/>
          </p:nvPr>
        </p:nvSpPr>
        <p:spPr/>
        <p:txBody>
          <a:bodyPr>
            <a:normAutofit fontScale="90000"/>
          </a:bodyPr>
          <a:lstStyle/>
          <a:p>
            <a:r>
              <a:rPr lang="en-US" altLang="zh-CN" dirty="0"/>
              <a:t>Google Shopping</a:t>
            </a:r>
            <a:r>
              <a:rPr lang="zh-CN" altLang="en-US" dirty="0"/>
              <a:t>，</a:t>
            </a:r>
            <a:r>
              <a:rPr lang="en-US" altLang="zh-CN" dirty="0"/>
              <a:t>Google</a:t>
            </a:r>
            <a:r>
              <a:rPr lang="zh-CN" altLang="en-US" dirty="0"/>
              <a:t>購物</a:t>
            </a:r>
            <a:endParaRPr lang="zh-TW" altLang="en-US" dirty="0"/>
          </a:p>
        </p:txBody>
      </p:sp>
      <p:pic>
        <p:nvPicPr>
          <p:cNvPr id="5" name="圖片 4">
            <a:extLst>
              <a:ext uri="{FF2B5EF4-FFF2-40B4-BE49-F238E27FC236}">
                <a16:creationId xmlns:a16="http://schemas.microsoft.com/office/drawing/2014/main" id="{0DFBA050-4C57-4E1E-8BCA-94890B4AE312}"/>
              </a:ext>
            </a:extLst>
          </p:cNvPr>
          <p:cNvPicPr>
            <a:picLocks noChangeAspect="1"/>
          </p:cNvPicPr>
          <p:nvPr/>
        </p:nvPicPr>
        <p:blipFill>
          <a:blip r:embed="rId2"/>
          <a:stretch>
            <a:fillRect/>
          </a:stretch>
        </p:blipFill>
        <p:spPr>
          <a:xfrm>
            <a:off x="707010" y="2099528"/>
            <a:ext cx="7483326" cy="4547793"/>
          </a:xfrm>
          <a:prstGeom prst="rect">
            <a:avLst/>
          </a:prstGeom>
        </p:spPr>
      </p:pic>
    </p:spTree>
    <p:extLst>
      <p:ext uri="{BB962C8B-B14F-4D97-AF65-F5344CB8AC3E}">
        <p14:creationId xmlns:p14="http://schemas.microsoft.com/office/powerpoint/2010/main" val="3370155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BF75B9C-F731-48F4-A78F-C8988E26336A}"/>
              </a:ext>
            </a:extLst>
          </p:cNvPr>
          <p:cNvSpPr>
            <a:spLocks noGrp="1"/>
          </p:cNvSpPr>
          <p:nvPr>
            <p:ph idx="1"/>
          </p:nvPr>
        </p:nvSpPr>
        <p:spPr>
          <a:xfrm>
            <a:off x="146481" y="1471842"/>
            <a:ext cx="8851037" cy="5121275"/>
          </a:xfrm>
        </p:spPr>
        <p:txBody>
          <a:bodyPr>
            <a:normAutofit fontScale="92500"/>
          </a:bodyPr>
          <a:lstStyle/>
          <a:p>
            <a:r>
              <a:rPr lang="en-US" altLang="zh-CN" dirty="0"/>
              <a:t>Google </a:t>
            </a:r>
            <a:r>
              <a:rPr lang="zh-CN" altLang="en-US" dirty="0"/>
              <a:t>購物就在</a:t>
            </a:r>
            <a:r>
              <a:rPr lang="en-US" altLang="zh-CN" dirty="0"/>
              <a:t>Google</a:t>
            </a:r>
            <a:r>
              <a:rPr lang="zh-CN" altLang="en-US" dirty="0"/>
              <a:t>搜尋引擎上</a:t>
            </a:r>
            <a:endParaRPr lang="en-US" altLang="zh-CN" dirty="0"/>
          </a:p>
          <a:p>
            <a:pPr lvl="1"/>
            <a:r>
              <a:rPr lang="zh-CN" altLang="en-US" dirty="0"/>
              <a:t>特色</a:t>
            </a:r>
            <a:r>
              <a:rPr lang="en-US" altLang="zh-CN" dirty="0"/>
              <a:t>1</a:t>
            </a:r>
            <a:r>
              <a:rPr lang="zh-CN" altLang="en-US" dirty="0"/>
              <a:t>：都是連結到</a:t>
            </a:r>
            <a:r>
              <a:rPr lang="en-US" altLang="zh-CN" dirty="0"/>
              <a:t>【</a:t>
            </a:r>
            <a:r>
              <a:rPr lang="zh-CN" altLang="en-US" dirty="0">
                <a:solidFill>
                  <a:srgbClr val="C00000"/>
                </a:solidFill>
              </a:rPr>
              <a:t>外部電商</a:t>
            </a:r>
            <a:r>
              <a:rPr lang="en-US" altLang="zh-CN" dirty="0"/>
              <a:t>】</a:t>
            </a:r>
            <a:r>
              <a:rPr lang="zh-CN" altLang="en-US" dirty="0"/>
              <a:t>平台</a:t>
            </a:r>
            <a:endParaRPr lang="en-US" altLang="zh-CN" dirty="0"/>
          </a:p>
          <a:p>
            <a:pPr lvl="1"/>
            <a:r>
              <a:rPr lang="zh-CN" altLang="en-US" dirty="0"/>
              <a:t>特色</a:t>
            </a:r>
            <a:r>
              <a:rPr lang="en-US" altLang="zh-CN" dirty="0"/>
              <a:t>2</a:t>
            </a:r>
            <a:r>
              <a:rPr lang="zh-CN" altLang="en-US" dirty="0"/>
              <a:t>：可以當作是</a:t>
            </a:r>
            <a:r>
              <a:rPr lang="en-US" altLang="zh-CN" dirty="0"/>
              <a:t>【</a:t>
            </a:r>
            <a:r>
              <a:rPr lang="zh-TW" altLang="en-US" dirty="0">
                <a:solidFill>
                  <a:srgbClr val="C00000"/>
                </a:solidFill>
              </a:rPr>
              <a:t>比價</a:t>
            </a:r>
            <a:r>
              <a:rPr lang="en-US" altLang="zh-CN" dirty="0"/>
              <a:t>】</a:t>
            </a:r>
            <a:r>
              <a:rPr lang="zh-TW" altLang="en-US" dirty="0"/>
              <a:t>的新選擇，</a:t>
            </a:r>
            <a:endParaRPr lang="en-US" altLang="zh-TW" dirty="0"/>
          </a:p>
          <a:p>
            <a:pPr lvl="1"/>
            <a:r>
              <a:rPr lang="zh-TW" altLang="en-US" dirty="0"/>
              <a:t>雖然目前在</a:t>
            </a:r>
            <a:r>
              <a:rPr lang="en-US" altLang="zh-TW" dirty="0"/>
              <a:t>Google Shopping</a:t>
            </a:r>
            <a:r>
              <a:rPr lang="zh-TW" altLang="en-US" dirty="0"/>
              <a:t>能搜尋到的</a:t>
            </a:r>
            <a:r>
              <a:rPr lang="zh-TW" altLang="en-US" dirty="0">
                <a:solidFill>
                  <a:srgbClr val="7030A0"/>
                </a:solidFill>
                <a:highlight>
                  <a:srgbClr val="FFFF00"/>
                </a:highlight>
              </a:rPr>
              <a:t>店家仍不多</a:t>
            </a:r>
            <a:r>
              <a:rPr lang="zh-CN" altLang="en-US" dirty="0"/>
              <a:t>。</a:t>
            </a:r>
            <a:endParaRPr lang="en-US" altLang="zh-TW" dirty="0"/>
          </a:p>
          <a:p>
            <a:pPr lvl="1"/>
            <a:r>
              <a:rPr lang="en-US" altLang="zh-CN" sz="4400" dirty="0">
                <a:solidFill>
                  <a:srgbClr val="7030A0"/>
                </a:solidFill>
              </a:rPr>
              <a:t>Google</a:t>
            </a:r>
            <a:r>
              <a:rPr lang="zh-CN" altLang="en-US" sz="4400" dirty="0">
                <a:solidFill>
                  <a:srgbClr val="7030A0"/>
                </a:solidFill>
              </a:rPr>
              <a:t>的引流效果很好，</a:t>
            </a:r>
            <a:endParaRPr lang="en-US" altLang="zh-CN" sz="4400" dirty="0">
              <a:solidFill>
                <a:srgbClr val="7030A0"/>
              </a:solidFill>
            </a:endParaRPr>
          </a:p>
          <a:p>
            <a:pPr lvl="1"/>
            <a:r>
              <a:rPr lang="zh-CN" altLang="en-US" sz="4400" dirty="0">
                <a:solidFill>
                  <a:srgbClr val="7030A0"/>
                </a:solidFill>
              </a:rPr>
              <a:t>為什麼掛在</a:t>
            </a:r>
            <a:r>
              <a:rPr lang="en-US" altLang="zh-CN" sz="4400" dirty="0">
                <a:solidFill>
                  <a:srgbClr val="7030A0"/>
                </a:solidFill>
              </a:rPr>
              <a:t>【Google</a:t>
            </a:r>
            <a:r>
              <a:rPr lang="zh-CN" altLang="en-US" sz="4400" dirty="0">
                <a:solidFill>
                  <a:srgbClr val="7030A0"/>
                </a:solidFill>
              </a:rPr>
              <a:t>購物</a:t>
            </a:r>
            <a:r>
              <a:rPr lang="en-US" altLang="zh-CN" sz="4400" dirty="0">
                <a:solidFill>
                  <a:srgbClr val="7030A0"/>
                </a:solidFill>
              </a:rPr>
              <a:t>】</a:t>
            </a:r>
            <a:r>
              <a:rPr lang="zh-CN" altLang="en-US" sz="4400" dirty="0">
                <a:solidFill>
                  <a:srgbClr val="7030A0"/>
                </a:solidFill>
              </a:rPr>
              <a:t>的商品並不多呢？</a:t>
            </a:r>
            <a:endParaRPr lang="en-US" altLang="zh-CN" sz="4400" dirty="0">
              <a:solidFill>
                <a:srgbClr val="7030A0"/>
              </a:solidFill>
            </a:endParaRPr>
          </a:p>
          <a:p>
            <a:pPr lvl="1"/>
            <a:r>
              <a:rPr lang="zh-CN" altLang="en-US" sz="4400" dirty="0">
                <a:solidFill>
                  <a:srgbClr val="7030A0"/>
                </a:solidFill>
              </a:rPr>
              <a:t>為什麼？</a:t>
            </a:r>
            <a:endParaRPr lang="en-US" altLang="zh-CN" sz="4400" dirty="0">
              <a:solidFill>
                <a:srgbClr val="7030A0"/>
              </a:solidFill>
            </a:endParaRPr>
          </a:p>
          <a:p>
            <a:pPr lvl="1"/>
            <a:endParaRPr lang="zh-TW" altLang="en-US" dirty="0"/>
          </a:p>
        </p:txBody>
      </p:sp>
      <p:sp>
        <p:nvSpPr>
          <p:cNvPr id="3" name="標題 2">
            <a:extLst>
              <a:ext uri="{FF2B5EF4-FFF2-40B4-BE49-F238E27FC236}">
                <a16:creationId xmlns:a16="http://schemas.microsoft.com/office/drawing/2014/main" id="{A5CD40EB-4912-42ED-B717-9D05D987B9EE}"/>
              </a:ext>
            </a:extLst>
          </p:cNvPr>
          <p:cNvSpPr>
            <a:spLocks noGrp="1"/>
          </p:cNvSpPr>
          <p:nvPr>
            <p:ph type="title"/>
          </p:nvPr>
        </p:nvSpPr>
        <p:spPr/>
        <p:txBody>
          <a:bodyPr>
            <a:normAutofit fontScale="90000"/>
          </a:bodyPr>
          <a:lstStyle/>
          <a:p>
            <a:r>
              <a:rPr lang="en-US" altLang="zh-CN" dirty="0"/>
              <a:t>Google Shopping</a:t>
            </a:r>
            <a:r>
              <a:rPr lang="zh-CN" altLang="en-US" dirty="0"/>
              <a:t>，</a:t>
            </a:r>
            <a:r>
              <a:rPr lang="en-US" altLang="zh-CN" dirty="0"/>
              <a:t>Google</a:t>
            </a:r>
            <a:r>
              <a:rPr lang="zh-CN" altLang="en-US" dirty="0"/>
              <a:t>購物</a:t>
            </a:r>
            <a:endParaRPr lang="zh-TW" altLang="en-US" dirty="0"/>
          </a:p>
        </p:txBody>
      </p:sp>
    </p:spTree>
    <p:extLst>
      <p:ext uri="{BB962C8B-B14F-4D97-AF65-F5344CB8AC3E}">
        <p14:creationId xmlns:p14="http://schemas.microsoft.com/office/powerpoint/2010/main" val="662439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BF75B9C-F731-48F4-A78F-C8988E26336A}"/>
              </a:ext>
            </a:extLst>
          </p:cNvPr>
          <p:cNvSpPr>
            <a:spLocks noGrp="1"/>
          </p:cNvSpPr>
          <p:nvPr>
            <p:ph idx="1"/>
          </p:nvPr>
        </p:nvSpPr>
        <p:spPr>
          <a:xfrm>
            <a:off x="146481" y="1471842"/>
            <a:ext cx="8851037" cy="5121275"/>
          </a:xfrm>
        </p:spPr>
        <p:txBody>
          <a:bodyPr>
            <a:normAutofit/>
          </a:bodyPr>
          <a:lstStyle/>
          <a:p>
            <a:r>
              <a:rPr lang="zh-CN" altLang="en-US" dirty="0"/>
              <a:t>為什麼掛在</a:t>
            </a:r>
            <a:r>
              <a:rPr lang="en-US" altLang="zh-CN" dirty="0"/>
              <a:t>【Google</a:t>
            </a:r>
            <a:r>
              <a:rPr lang="zh-CN" altLang="en-US" dirty="0"/>
              <a:t>購物</a:t>
            </a:r>
            <a:r>
              <a:rPr lang="en-US" altLang="zh-CN" dirty="0"/>
              <a:t>】</a:t>
            </a:r>
            <a:r>
              <a:rPr lang="zh-CN" altLang="en-US" dirty="0"/>
              <a:t>的商品並不多呢？</a:t>
            </a:r>
            <a:endParaRPr lang="en-US" altLang="zh-CN" dirty="0"/>
          </a:p>
          <a:p>
            <a:pPr lvl="1"/>
            <a:r>
              <a:rPr lang="zh-CN" altLang="en-US" sz="3600" dirty="0"/>
              <a:t>因為：</a:t>
            </a:r>
            <a:r>
              <a:rPr lang="zh-CN" altLang="en-US" sz="3600" dirty="0">
                <a:solidFill>
                  <a:srgbClr val="C00000"/>
                </a:solidFill>
              </a:rPr>
              <a:t>放置</a:t>
            </a:r>
            <a:r>
              <a:rPr lang="zh-TW" altLang="en-US" sz="3600" dirty="0">
                <a:solidFill>
                  <a:srgbClr val="C00000"/>
                </a:solidFill>
              </a:rPr>
              <a:t>商品在</a:t>
            </a:r>
            <a:r>
              <a:rPr lang="en-US" altLang="zh-TW" sz="3600" dirty="0">
                <a:solidFill>
                  <a:srgbClr val="C00000"/>
                </a:solidFill>
              </a:rPr>
              <a:t>Google Shopping</a:t>
            </a:r>
            <a:r>
              <a:rPr lang="zh-TW" altLang="en-US" sz="3600" dirty="0">
                <a:solidFill>
                  <a:srgbClr val="C00000"/>
                </a:solidFill>
              </a:rPr>
              <a:t>是</a:t>
            </a:r>
            <a:r>
              <a:rPr lang="zh-TW" altLang="en-US" sz="3600" dirty="0">
                <a:solidFill>
                  <a:srgbClr val="C00000"/>
                </a:solidFill>
                <a:highlight>
                  <a:srgbClr val="FFFF00"/>
                </a:highlight>
              </a:rPr>
              <a:t>要付費的</a:t>
            </a:r>
            <a:endParaRPr lang="en-US" altLang="zh-TW" sz="3600" dirty="0">
              <a:solidFill>
                <a:srgbClr val="C00000"/>
              </a:solidFill>
              <a:highlight>
                <a:srgbClr val="FFFF00"/>
              </a:highlight>
            </a:endParaRPr>
          </a:p>
          <a:p>
            <a:pPr lvl="1"/>
            <a:r>
              <a:rPr lang="en-US" altLang="zh-TW" sz="3600" dirty="0">
                <a:solidFill>
                  <a:srgbClr val="7030A0"/>
                </a:solidFill>
              </a:rPr>
              <a:t>(1).</a:t>
            </a:r>
            <a:r>
              <a:rPr lang="zh-TW" altLang="en-US" sz="3600" dirty="0">
                <a:solidFill>
                  <a:srgbClr val="7030A0"/>
                </a:solidFill>
              </a:rPr>
              <a:t>若有人</a:t>
            </a:r>
            <a:r>
              <a:rPr lang="zh-TW" altLang="en-US" sz="3600" u="sng" dirty="0">
                <a:solidFill>
                  <a:srgbClr val="7030A0"/>
                </a:solidFill>
              </a:rPr>
              <a:t>點擊</a:t>
            </a:r>
            <a:r>
              <a:rPr lang="zh-TW" altLang="en-US" sz="3600" dirty="0">
                <a:solidFill>
                  <a:srgbClr val="7030A0"/>
                </a:solidFill>
              </a:rPr>
              <a:t>商家的網站</a:t>
            </a:r>
            <a:endParaRPr lang="en-US" altLang="zh-TW" sz="3600" dirty="0">
              <a:solidFill>
                <a:srgbClr val="7030A0"/>
              </a:solidFill>
            </a:endParaRPr>
          </a:p>
          <a:p>
            <a:pPr lvl="1"/>
            <a:r>
              <a:rPr lang="en-US" altLang="zh-TW" sz="3600" dirty="0">
                <a:solidFill>
                  <a:srgbClr val="7030A0"/>
                </a:solidFill>
              </a:rPr>
              <a:t>(2).</a:t>
            </a:r>
            <a:r>
              <a:rPr lang="zh-TW" altLang="en-US" sz="3600" dirty="0">
                <a:solidFill>
                  <a:srgbClr val="7030A0"/>
                </a:solidFill>
              </a:rPr>
              <a:t>直接在網站上</a:t>
            </a:r>
            <a:r>
              <a:rPr lang="zh-TW" altLang="en-US" sz="3600" u="sng" dirty="0">
                <a:solidFill>
                  <a:srgbClr val="7030A0"/>
                </a:solidFill>
              </a:rPr>
              <a:t>購買</a:t>
            </a:r>
            <a:r>
              <a:rPr lang="zh-TW" altLang="en-US" sz="3600" dirty="0">
                <a:solidFill>
                  <a:srgbClr val="7030A0"/>
                </a:solidFill>
              </a:rPr>
              <a:t>時，</a:t>
            </a:r>
            <a:endParaRPr lang="en-US" altLang="zh-TW" sz="3600" dirty="0">
              <a:solidFill>
                <a:srgbClr val="7030A0"/>
              </a:solidFill>
            </a:endParaRPr>
          </a:p>
          <a:p>
            <a:pPr lvl="1"/>
            <a:r>
              <a:rPr lang="zh-TW" altLang="en-US" sz="3600" dirty="0"/>
              <a:t>商家就必須付費給</a:t>
            </a:r>
            <a:r>
              <a:rPr lang="en-US" altLang="zh-TW" sz="3600" dirty="0"/>
              <a:t>Google</a:t>
            </a:r>
            <a:endParaRPr lang="en-US" altLang="zh-CN" sz="3600" dirty="0"/>
          </a:p>
          <a:p>
            <a:pPr lvl="1"/>
            <a:endParaRPr lang="zh-TW" altLang="en-US" dirty="0"/>
          </a:p>
        </p:txBody>
      </p:sp>
      <p:sp>
        <p:nvSpPr>
          <p:cNvPr id="3" name="標題 2">
            <a:extLst>
              <a:ext uri="{FF2B5EF4-FFF2-40B4-BE49-F238E27FC236}">
                <a16:creationId xmlns:a16="http://schemas.microsoft.com/office/drawing/2014/main" id="{A5CD40EB-4912-42ED-B717-9D05D987B9EE}"/>
              </a:ext>
            </a:extLst>
          </p:cNvPr>
          <p:cNvSpPr>
            <a:spLocks noGrp="1"/>
          </p:cNvSpPr>
          <p:nvPr>
            <p:ph type="title"/>
          </p:nvPr>
        </p:nvSpPr>
        <p:spPr/>
        <p:txBody>
          <a:bodyPr>
            <a:normAutofit fontScale="90000"/>
          </a:bodyPr>
          <a:lstStyle/>
          <a:p>
            <a:r>
              <a:rPr lang="en-US" altLang="zh-CN" dirty="0"/>
              <a:t>Google Shopping</a:t>
            </a:r>
            <a:r>
              <a:rPr lang="zh-CN" altLang="en-US" dirty="0"/>
              <a:t>，</a:t>
            </a:r>
            <a:r>
              <a:rPr lang="en-US" altLang="zh-CN" dirty="0"/>
              <a:t>Google</a:t>
            </a:r>
            <a:r>
              <a:rPr lang="zh-CN" altLang="en-US" dirty="0"/>
              <a:t>購物</a:t>
            </a:r>
            <a:endParaRPr lang="zh-TW" altLang="en-US" dirty="0"/>
          </a:p>
        </p:txBody>
      </p:sp>
    </p:spTree>
    <p:extLst>
      <p:ext uri="{BB962C8B-B14F-4D97-AF65-F5344CB8AC3E}">
        <p14:creationId xmlns:p14="http://schemas.microsoft.com/office/powerpoint/2010/main" val="505536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a:bodyPr>
          <a:lstStyle/>
          <a:p>
            <a:r>
              <a:rPr lang="en-US" altLang="zh-CN" dirty="0" err="1"/>
              <a:t>Youtube</a:t>
            </a:r>
            <a:r>
              <a:rPr lang="en-US" altLang="zh-CN" dirty="0"/>
              <a:t> Shopping</a:t>
            </a:r>
          </a:p>
          <a:p>
            <a:r>
              <a:rPr lang="zh-CN" altLang="en-US" sz="5800" dirty="0"/>
              <a:t>影片標記商品，直播帶貨</a:t>
            </a:r>
            <a:endParaRPr lang="zh-TW" altLang="en-US" sz="5800" dirty="0"/>
          </a:p>
        </p:txBody>
      </p:sp>
    </p:spTree>
    <p:extLst>
      <p:ext uri="{BB962C8B-B14F-4D97-AF65-F5344CB8AC3E}">
        <p14:creationId xmlns:p14="http://schemas.microsoft.com/office/powerpoint/2010/main" val="3558736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256191B8-D8E0-4ED0-A4C6-E7334520315B}"/>
              </a:ext>
            </a:extLst>
          </p:cNvPr>
          <p:cNvSpPr>
            <a:spLocks noGrp="1"/>
          </p:cNvSpPr>
          <p:nvPr>
            <p:ph idx="1"/>
          </p:nvPr>
        </p:nvSpPr>
        <p:spPr/>
        <p:txBody>
          <a:bodyPr>
            <a:normAutofit lnSpcReduction="10000"/>
          </a:bodyPr>
          <a:lstStyle/>
          <a:p>
            <a:r>
              <a:rPr lang="zh-TW" altLang="en-US" dirty="0">
                <a:solidFill>
                  <a:srgbClr val="7030A0"/>
                </a:solidFill>
              </a:rPr>
              <a:t>整合購物體驗</a:t>
            </a:r>
            <a:r>
              <a:rPr lang="zh-CN" altLang="en-US" dirty="0">
                <a:solidFill>
                  <a:srgbClr val="7030A0"/>
                </a:solidFill>
              </a:rPr>
              <a:t>：</a:t>
            </a:r>
            <a:endParaRPr lang="en-US" altLang="zh-TW" dirty="0">
              <a:solidFill>
                <a:srgbClr val="7030A0"/>
              </a:solidFill>
            </a:endParaRPr>
          </a:p>
          <a:p>
            <a:pPr lvl="1"/>
            <a:r>
              <a:rPr lang="zh-TW" altLang="en-US" dirty="0"/>
              <a:t>讓觀眾可以在觀看影片的同時，輕鬆瀏覽和購買商品。</a:t>
            </a:r>
          </a:p>
          <a:p>
            <a:r>
              <a:rPr lang="zh-TW" altLang="en-US" dirty="0">
                <a:solidFill>
                  <a:srgbClr val="7030A0"/>
                </a:solidFill>
              </a:rPr>
              <a:t>商品資訊卡</a:t>
            </a:r>
            <a:r>
              <a:rPr lang="zh-CN" altLang="en-US" dirty="0">
                <a:solidFill>
                  <a:srgbClr val="7030A0"/>
                </a:solidFill>
              </a:rPr>
              <a:t>：</a:t>
            </a:r>
            <a:endParaRPr lang="en-US" altLang="zh-TW" dirty="0">
              <a:solidFill>
                <a:srgbClr val="7030A0"/>
              </a:solidFill>
            </a:endParaRPr>
          </a:p>
          <a:p>
            <a:pPr lvl="1"/>
            <a:r>
              <a:rPr lang="zh-TW" altLang="en-US" dirty="0"/>
              <a:t>會在影片播放過程中顯示商品資訊卡，</a:t>
            </a:r>
            <a:endParaRPr lang="en-US" altLang="zh-TW" dirty="0"/>
          </a:p>
          <a:p>
            <a:pPr lvl="1"/>
            <a:r>
              <a:rPr lang="zh-TW" altLang="en-US" dirty="0"/>
              <a:t>包含商品圖片、價格、產品描述等資訊。</a:t>
            </a:r>
          </a:p>
          <a:p>
            <a:r>
              <a:rPr lang="zh-TW" altLang="en-US" dirty="0">
                <a:solidFill>
                  <a:srgbClr val="7030A0"/>
                </a:solidFill>
              </a:rPr>
              <a:t>商品連結</a:t>
            </a:r>
            <a:r>
              <a:rPr lang="zh-CN" altLang="en-US" dirty="0">
                <a:solidFill>
                  <a:srgbClr val="7030A0"/>
                </a:solidFill>
              </a:rPr>
              <a:t>：</a:t>
            </a:r>
            <a:endParaRPr lang="en-US" altLang="zh-TW" dirty="0">
              <a:solidFill>
                <a:srgbClr val="7030A0"/>
              </a:solidFill>
            </a:endParaRPr>
          </a:p>
          <a:p>
            <a:pPr lvl="1"/>
            <a:r>
              <a:rPr lang="zh-TW" altLang="en-US" dirty="0"/>
              <a:t>觀眾可以點擊商品資訊卡上的鏈接，</a:t>
            </a:r>
            <a:endParaRPr lang="en-US" altLang="zh-TW" dirty="0"/>
          </a:p>
          <a:p>
            <a:pPr lvl="1"/>
            <a:r>
              <a:rPr lang="zh-TW" altLang="en-US" dirty="0"/>
              <a:t>直接轉到相關購物平台的商品頁面，進行購買。</a:t>
            </a:r>
          </a:p>
        </p:txBody>
      </p:sp>
      <p:sp>
        <p:nvSpPr>
          <p:cNvPr id="3" name="標題 2">
            <a:extLst>
              <a:ext uri="{FF2B5EF4-FFF2-40B4-BE49-F238E27FC236}">
                <a16:creationId xmlns:a16="http://schemas.microsoft.com/office/drawing/2014/main" id="{25D20072-4453-4A9E-B747-83BC9E2DDA06}"/>
              </a:ext>
            </a:extLst>
          </p:cNvPr>
          <p:cNvSpPr>
            <a:spLocks noGrp="1"/>
          </p:cNvSpPr>
          <p:nvPr>
            <p:ph type="title"/>
          </p:nvPr>
        </p:nvSpPr>
        <p:spPr/>
        <p:txBody>
          <a:bodyPr>
            <a:normAutofit fontScale="90000"/>
          </a:bodyPr>
          <a:lstStyle/>
          <a:p>
            <a:r>
              <a:rPr lang="en-US" altLang="zh-CN" dirty="0" err="1"/>
              <a:t>Youtube</a:t>
            </a:r>
            <a:r>
              <a:rPr lang="en-US" altLang="zh-CN" dirty="0"/>
              <a:t> Shopping</a:t>
            </a:r>
            <a:br>
              <a:rPr lang="en-US" altLang="zh-CN" dirty="0"/>
            </a:br>
            <a:r>
              <a:rPr lang="zh-CN" altLang="en-US" sz="4400" dirty="0"/>
              <a:t>影片標記商品，直播帶貨</a:t>
            </a:r>
            <a:endParaRPr lang="zh-TW" altLang="en-US" dirty="0"/>
          </a:p>
        </p:txBody>
      </p:sp>
    </p:spTree>
    <p:extLst>
      <p:ext uri="{BB962C8B-B14F-4D97-AF65-F5344CB8AC3E}">
        <p14:creationId xmlns:p14="http://schemas.microsoft.com/office/powerpoint/2010/main" val="3803068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8D33EAB-1883-4859-90D9-62E5CA3546B0}"/>
              </a:ext>
            </a:extLst>
          </p:cNvPr>
          <p:cNvSpPr>
            <a:spLocks noGrp="1"/>
          </p:cNvSpPr>
          <p:nvPr>
            <p:ph idx="1"/>
          </p:nvPr>
        </p:nvSpPr>
        <p:spPr/>
        <p:txBody>
          <a:bodyPr/>
          <a:lstStyle/>
          <a:p>
            <a:r>
              <a:rPr lang="zh-TW" altLang="en-US" b="1" i="0" dirty="0">
                <a:solidFill>
                  <a:srgbClr val="0F0F0F"/>
                </a:solidFill>
                <a:effectLst/>
                <a:latin typeface="Roboto" panose="02000000000000000000" pitchFamily="2" charset="0"/>
              </a:rPr>
              <a:t>秋冬新色跟你們最愛的拼色點點外套</a:t>
            </a:r>
          </a:p>
          <a:p>
            <a:pPr lvl="1"/>
            <a:r>
              <a:rPr lang="en-US" altLang="zh-TW" dirty="0">
                <a:hlinkClick r:id="rId2"/>
              </a:rPr>
              <a:t>https://www.youtube.com/watch?v=Kotv9ln-3Fg&amp;list=PLPh89N96p447xu4fBpJKapUiwPJ7A7Nok&amp;index=5</a:t>
            </a:r>
            <a:endParaRPr lang="en-US" altLang="zh-TW" dirty="0"/>
          </a:p>
          <a:p>
            <a:pPr lvl="1"/>
            <a:endParaRPr lang="zh-TW" altLang="en-US" dirty="0"/>
          </a:p>
        </p:txBody>
      </p:sp>
      <p:sp>
        <p:nvSpPr>
          <p:cNvPr id="3" name="標題 2">
            <a:extLst>
              <a:ext uri="{FF2B5EF4-FFF2-40B4-BE49-F238E27FC236}">
                <a16:creationId xmlns:a16="http://schemas.microsoft.com/office/drawing/2014/main" id="{6B99840A-84E3-4AE4-8AB7-AB70307508C5}"/>
              </a:ext>
            </a:extLst>
          </p:cNvPr>
          <p:cNvSpPr>
            <a:spLocks noGrp="1"/>
          </p:cNvSpPr>
          <p:nvPr>
            <p:ph type="title"/>
          </p:nvPr>
        </p:nvSpPr>
        <p:spPr/>
        <p:txBody>
          <a:bodyPr>
            <a:normAutofit fontScale="90000"/>
          </a:bodyPr>
          <a:lstStyle/>
          <a:p>
            <a:r>
              <a:rPr lang="en-US" altLang="zh-CN" dirty="0" err="1"/>
              <a:t>Youtube</a:t>
            </a:r>
            <a:r>
              <a:rPr lang="en-US" altLang="zh-CN" dirty="0"/>
              <a:t> Shopping</a:t>
            </a:r>
            <a:br>
              <a:rPr lang="en-US" altLang="zh-CN" dirty="0"/>
            </a:br>
            <a:r>
              <a:rPr lang="zh-CN" altLang="en-US" sz="4400" dirty="0"/>
              <a:t>影片標記商品，直播帶貨</a:t>
            </a:r>
            <a:endParaRPr lang="zh-TW" altLang="en-US" dirty="0"/>
          </a:p>
        </p:txBody>
      </p:sp>
      <p:pic>
        <p:nvPicPr>
          <p:cNvPr id="7" name="圖片 6">
            <a:extLst>
              <a:ext uri="{FF2B5EF4-FFF2-40B4-BE49-F238E27FC236}">
                <a16:creationId xmlns:a16="http://schemas.microsoft.com/office/drawing/2014/main" id="{04B882B4-C056-4B6D-A082-AF2936F33204}"/>
              </a:ext>
            </a:extLst>
          </p:cNvPr>
          <p:cNvPicPr>
            <a:picLocks noChangeAspect="1"/>
          </p:cNvPicPr>
          <p:nvPr/>
        </p:nvPicPr>
        <p:blipFill>
          <a:blip r:embed="rId3"/>
          <a:stretch>
            <a:fillRect/>
          </a:stretch>
        </p:blipFill>
        <p:spPr>
          <a:xfrm>
            <a:off x="3505820" y="3299381"/>
            <a:ext cx="5638180" cy="3604656"/>
          </a:xfrm>
          <a:prstGeom prst="rect">
            <a:avLst/>
          </a:prstGeom>
        </p:spPr>
      </p:pic>
    </p:spTree>
    <p:extLst>
      <p:ext uri="{BB962C8B-B14F-4D97-AF65-F5344CB8AC3E}">
        <p14:creationId xmlns:p14="http://schemas.microsoft.com/office/powerpoint/2010/main" val="28674687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44A4690-1D3D-4B4F-879F-791CB65CD9B0}"/>
              </a:ext>
            </a:extLst>
          </p:cNvPr>
          <p:cNvSpPr>
            <a:spLocks noGrp="1"/>
          </p:cNvSpPr>
          <p:nvPr>
            <p:ph idx="1"/>
          </p:nvPr>
        </p:nvSpPr>
        <p:spPr>
          <a:xfrm>
            <a:off x="146481" y="1515359"/>
            <a:ext cx="8851037" cy="5121275"/>
          </a:xfrm>
        </p:spPr>
        <p:txBody>
          <a:bodyPr>
            <a:normAutofit/>
          </a:bodyPr>
          <a:lstStyle/>
          <a:p>
            <a:r>
              <a:rPr lang="en-US" altLang="zh-TW" sz="2400" dirty="0">
                <a:hlinkClick r:id="rId2"/>
              </a:rPr>
              <a:t>https://youtu.be/RJus4obV2pU?list=PLPh89N96p447xu4fBpJKapUiwPJ7A7Nok&amp;t=2783</a:t>
            </a:r>
            <a:endParaRPr lang="en-US" altLang="zh-TW" sz="2400" dirty="0"/>
          </a:p>
          <a:p>
            <a:endParaRPr lang="zh-TW" altLang="en-US" sz="2400" dirty="0"/>
          </a:p>
        </p:txBody>
      </p:sp>
      <p:sp>
        <p:nvSpPr>
          <p:cNvPr id="3" name="標題 2">
            <a:extLst>
              <a:ext uri="{FF2B5EF4-FFF2-40B4-BE49-F238E27FC236}">
                <a16:creationId xmlns:a16="http://schemas.microsoft.com/office/drawing/2014/main" id="{E15A93FC-854A-4B61-8B78-9547E0AEDCE7}"/>
              </a:ext>
            </a:extLst>
          </p:cNvPr>
          <p:cNvSpPr>
            <a:spLocks noGrp="1"/>
          </p:cNvSpPr>
          <p:nvPr>
            <p:ph type="title"/>
          </p:nvPr>
        </p:nvSpPr>
        <p:spPr/>
        <p:txBody>
          <a:bodyPr>
            <a:normAutofit fontScale="90000"/>
          </a:bodyPr>
          <a:lstStyle/>
          <a:p>
            <a:r>
              <a:rPr lang="zh-CN" altLang="en-US" dirty="0"/>
              <a:t>影片中也可以直接標記商品的連結</a:t>
            </a:r>
            <a:endParaRPr lang="zh-TW" altLang="en-US" dirty="0"/>
          </a:p>
        </p:txBody>
      </p:sp>
      <p:pic>
        <p:nvPicPr>
          <p:cNvPr id="5" name="圖片 4">
            <a:extLst>
              <a:ext uri="{FF2B5EF4-FFF2-40B4-BE49-F238E27FC236}">
                <a16:creationId xmlns:a16="http://schemas.microsoft.com/office/drawing/2014/main" id="{8FFF8FAC-FFE4-4C1C-9BA9-C3EB31312743}"/>
              </a:ext>
            </a:extLst>
          </p:cNvPr>
          <p:cNvPicPr>
            <a:picLocks noChangeAspect="1"/>
          </p:cNvPicPr>
          <p:nvPr/>
        </p:nvPicPr>
        <p:blipFill>
          <a:blip r:embed="rId3"/>
          <a:stretch>
            <a:fillRect/>
          </a:stretch>
        </p:blipFill>
        <p:spPr>
          <a:xfrm>
            <a:off x="146481" y="2340233"/>
            <a:ext cx="8436990" cy="4394122"/>
          </a:xfrm>
          <a:prstGeom prst="rect">
            <a:avLst/>
          </a:prstGeom>
        </p:spPr>
      </p:pic>
    </p:spTree>
    <p:extLst>
      <p:ext uri="{BB962C8B-B14F-4D97-AF65-F5344CB8AC3E}">
        <p14:creationId xmlns:p14="http://schemas.microsoft.com/office/powerpoint/2010/main" val="2599977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a:bodyPr>
          <a:lstStyle/>
          <a:p>
            <a:r>
              <a:rPr lang="en-US" altLang="zh-TW" dirty="0"/>
              <a:t>IG</a:t>
            </a:r>
            <a:r>
              <a:rPr lang="zh-TW" altLang="en-US" dirty="0"/>
              <a:t>商店</a:t>
            </a:r>
          </a:p>
        </p:txBody>
      </p:sp>
    </p:spTree>
    <p:extLst>
      <p:ext uri="{BB962C8B-B14F-4D97-AF65-F5344CB8AC3E}">
        <p14:creationId xmlns:p14="http://schemas.microsoft.com/office/powerpoint/2010/main" val="15234358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9194264-3272-41FA-8984-BE784D0AC33E}"/>
              </a:ext>
            </a:extLst>
          </p:cNvPr>
          <p:cNvSpPr>
            <a:spLocks noGrp="1"/>
          </p:cNvSpPr>
          <p:nvPr>
            <p:ph idx="1"/>
          </p:nvPr>
        </p:nvSpPr>
        <p:spPr/>
        <p:txBody>
          <a:bodyPr>
            <a:normAutofit lnSpcReduction="10000"/>
          </a:bodyPr>
          <a:lstStyle/>
          <a:p>
            <a:r>
              <a:rPr lang="en-US" altLang="zh-TW" dirty="0">
                <a:solidFill>
                  <a:srgbClr val="7030A0"/>
                </a:solidFill>
              </a:rPr>
              <a:t>IG</a:t>
            </a:r>
            <a:r>
              <a:rPr lang="zh-TW" altLang="en-US" dirty="0">
                <a:solidFill>
                  <a:srgbClr val="7030A0"/>
                </a:solidFill>
              </a:rPr>
              <a:t>購物，也稱為</a:t>
            </a:r>
            <a:r>
              <a:rPr lang="en-US" altLang="zh-TW" dirty="0">
                <a:solidFill>
                  <a:srgbClr val="7030A0"/>
                </a:solidFill>
              </a:rPr>
              <a:t>IG</a:t>
            </a:r>
            <a:r>
              <a:rPr lang="zh-TW" altLang="en-US" dirty="0">
                <a:solidFill>
                  <a:srgbClr val="7030A0"/>
                </a:solidFill>
              </a:rPr>
              <a:t>商店</a:t>
            </a:r>
            <a:r>
              <a:rPr lang="zh-TW" altLang="en-US" dirty="0"/>
              <a:t>，是 </a:t>
            </a:r>
            <a:r>
              <a:rPr lang="en-US" altLang="zh-TW" dirty="0"/>
              <a:t>Instagram </a:t>
            </a:r>
            <a:r>
              <a:rPr lang="zh-TW" altLang="en-US" dirty="0"/>
              <a:t>上的一項電商功能，</a:t>
            </a:r>
            <a:endParaRPr lang="en-US" altLang="zh-TW" dirty="0"/>
          </a:p>
          <a:p>
            <a:pPr lvl="1"/>
            <a:r>
              <a:rPr lang="zh-TW" altLang="en-US" sz="3600" dirty="0"/>
              <a:t>讓使用者能一站式在</a:t>
            </a:r>
            <a:r>
              <a:rPr lang="en-US" altLang="zh-TW" sz="3600" dirty="0"/>
              <a:t>IG</a:t>
            </a:r>
            <a:r>
              <a:rPr lang="zh-TW" altLang="en-US" sz="3600" dirty="0"/>
              <a:t>上購買商品。</a:t>
            </a:r>
            <a:endParaRPr lang="en-US" altLang="zh-TW" sz="3600" dirty="0"/>
          </a:p>
          <a:p>
            <a:pPr lvl="1"/>
            <a:r>
              <a:rPr lang="zh-TW" altLang="en-US" sz="3600" dirty="0"/>
              <a:t>這項功能於 </a:t>
            </a:r>
            <a:r>
              <a:rPr lang="en-US" altLang="zh-TW" sz="5400" dirty="0">
                <a:solidFill>
                  <a:srgbClr val="C00000"/>
                </a:solidFill>
                <a:highlight>
                  <a:srgbClr val="FFFF00"/>
                </a:highlight>
              </a:rPr>
              <a:t>2020 </a:t>
            </a:r>
            <a:r>
              <a:rPr lang="zh-TW" altLang="en-US" sz="5400" dirty="0">
                <a:solidFill>
                  <a:srgbClr val="C00000"/>
                </a:solidFill>
                <a:highlight>
                  <a:srgbClr val="FFFF00"/>
                </a:highlight>
              </a:rPr>
              <a:t>年</a:t>
            </a:r>
            <a:r>
              <a:rPr lang="zh-TW" altLang="en-US" sz="3600" dirty="0"/>
              <a:t>推出，</a:t>
            </a:r>
            <a:r>
              <a:rPr lang="zh-TW" altLang="en-US" sz="3600" dirty="0">
                <a:solidFill>
                  <a:srgbClr val="C00000"/>
                </a:solidFill>
              </a:rPr>
              <a:t>當時引起熱烈反響</a:t>
            </a:r>
            <a:endParaRPr lang="en-US" altLang="zh-TW" sz="3600" dirty="0">
              <a:solidFill>
                <a:srgbClr val="C00000"/>
              </a:solidFill>
            </a:endParaRPr>
          </a:p>
          <a:p>
            <a:pPr lvl="1"/>
            <a:r>
              <a:rPr lang="zh-TW" altLang="en-US" sz="3600" dirty="0"/>
              <a:t>當時許多專家也預估：</a:t>
            </a:r>
            <a:r>
              <a:rPr lang="en-US" altLang="zh-TW" sz="3600" dirty="0"/>
              <a:t>IG</a:t>
            </a:r>
            <a:r>
              <a:rPr lang="zh-TW" altLang="en-US" sz="3600" dirty="0"/>
              <a:t>與</a:t>
            </a:r>
            <a:r>
              <a:rPr lang="en-US" altLang="zh-TW" sz="3600" dirty="0"/>
              <a:t>FB</a:t>
            </a:r>
            <a:r>
              <a:rPr lang="zh-TW" altLang="en-US" sz="3600" dirty="0"/>
              <a:t>此舉無疑是進攻電商市場，將為社群電商帶來全新商機。</a:t>
            </a:r>
          </a:p>
        </p:txBody>
      </p:sp>
      <p:sp>
        <p:nvSpPr>
          <p:cNvPr id="3" name="標題 2">
            <a:extLst>
              <a:ext uri="{FF2B5EF4-FFF2-40B4-BE49-F238E27FC236}">
                <a16:creationId xmlns:a16="http://schemas.microsoft.com/office/drawing/2014/main" id="{4A1A11EB-869A-4E6A-A836-268AEED85EDC}"/>
              </a:ext>
            </a:extLst>
          </p:cNvPr>
          <p:cNvSpPr>
            <a:spLocks noGrp="1"/>
          </p:cNvSpPr>
          <p:nvPr>
            <p:ph type="title"/>
          </p:nvPr>
        </p:nvSpPr>
        <p:spPr/>
        <p:txBody>
          <a:bodyPr>
            <a:normAutofit/>
          </a:bodyPr>
          <a:lstStyle/>
          <a:p>
            <a:r>
              <a:rPr lang="en-US" altLang="zh-TW" dirty="0"/>
              <a:t>IG</a:t>
            </a:r>
            <a:r>
              <a:rPr lang="zh-TW" altLang="en-US" dirty="0"/>
              <a:t>購物功能</a:t>
            </a:r>
            <a:r>
              <a:rPr lang="en-US" altLang="zh-TW" dirty="0"/>
              <a:t>/IG</a:t>
            </a:r>
            <a:r>
              <a:rPr lang="zh-TW" altLang="en-US" dirty="0"/>
              <a:t>商店</a:t>
            </a:r>
          </a:p>
        </p:txBody>
      </p:sp>
    </p:spTree>
    <p:extLst>
      <p:ext uri="{BB962C8B-B14F-4D97-AF65-F5344CB8AC3E}">
        <p14:creationId xmlns:p14="http://schemas.microsoft.com/office/powerpoint/2010/main" val="6966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b="1" dirty="0"/>
              <a:t>網紅（Influencers）</a:t>
            </a:r>
            <a:r>
              <a:rPr dirty="0"/>
              <a:t>：</a:t>
            </a:r>
            <a:endParaRPr lang="en-US" dirty="0"/>
          </a:p>
          <a:p>
            <a:pPr lvl="1"/>
            <a:r>
              <a:rPr dirty="0"/>
              <a:t>網紅通常是指在社交媒體平台上擁有大量粉絲並能夠影響他人購買決策的個人。</a:t>
            </a:r>
            <a:endParaRPr lang="en-US" dirty="0"/>
          </a:p>
          <a:p>
            <a:r>
              <a:rPr b="1" dirty="0"/>
              <a:t>關鍵意見領袖（KOL，Key Opinion Leaders）</a:t>
            </a:r>
            <a:r>
              <a:rPr dirty="0"/>
              <a:t>：</a:t>
            </a:r>
            <a:endParaRPr lang="en-US" dirty="0"/>
          </a:p>
          <a:p>
            <a:pPr lvl="1"/>
            <a:r>
              <a:rPr dirty="0"/>
              <a:t>KOL指的是在特定領域具有專業知識和影響力的人士，他們的意見對目標受眾有著顯著的影響力。</a:t>
            </a:r>
          </a:p>
        </p:txBody>
      </p:sp>
      <p:sp>
        <p:nvSpPr>
          <p:cNvPr id="2" name="Title 1"/>
          <p:cNvSpPr>
            <a:spLocks noGrp="1"/>
          </p:cNvSpPr>
          <p:nvPr>
            <p:ph type="title"/>
          </p:nvPr>
        </p:nvSpPr>
        <p:spPr/>
        <p:txBody>
          <a:bodyPr/>
          <a:lstStyle/>
          <a:p>
            <a:r>
              <a:t>網紅與KOL的定義</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9194264-3272-41FA-8984-BE784D0AC33E}"/>
              </a:ext>
            </a:extLst>
          </p:cNvPr>
          <p:cNvSpPr>
            <a:spLocks noGrp="1"/>
          </p:cNvSpPr>
          <p:nvPr>
            <p:ph idx="1"/>
          </p:nvPr>
        </p:nvSpPr>
        <p:spPr/>
        <p:txBody>
          <a:bodyPr>
            <a:normAutofit fontScale="85000" lnSpcReduction="10000"/>
          </a:bodyPr>
          <a:lstStyle/>
          <a:p>
            <a:r>
              <a:rPr lang="zh-CN" altLang="en-US" sz="5200" dirty="0"/>
              <a:t>但是</a:t>
            </a:r>
            <a:r>
              <a:rPr lang="zh-TW" altLang="en-US" sz="5200" dirty="0"/>
              <a:t>從</a:t>
            </a:r>
            <a:r>
              <a:rPr lang="en-US" altLang="zh-TW" sz="5200" dirty="0"/>
              <a:t>IG</a:t>
            </a:r>
            <a:r>
              <a:rPr lang="zh-TW" altLang="en-US" sz="5200" dirty="0"/>
              <a:t>購物推出到現在，台灣一直</a:t>
            </a:r>
            <a:r>
              <a:rPr lang="zh-CN" altLang="en-US" sz="5200" dirty="0">
                <a:solidFill>
                  <a:srgbClr val="7030A0"/>
                </a:solidFill>
                <a:highlight>
                  <a:srgbClr val="FFFF00"/>
                </a:highlight>
              </a:rPr>
              <a:t>無法</a:t>
            </a:r>
            <a:r>
              <a:rPr lang="zh-TW" altLang="en-US" sz="5200" dirty="0">
                <a:solidFill>
                  <a:srgbClr val="7030A0"/>
                </a:solidFill>
                <a:highlight>
                  <a:srgbClr val="FFFF00"/>
                </a:highlight>
              </a:rPr>
              <a:t>使用金流、物流服務</a:t>
            </a:r>
            <a:r>
              <a:rPr lang="zh-CN" altLang="en-US" sz="5200" dirty="0"/>
              <a:t>：</a:t>
            </a:r>
            <a:endParaRPr lang="en-US" altLang="zh-TW" sz="5200" dirty="0"/>
          </a:p>
          <a:p>
            <a:pPr lvl="1"/>
            <a:r>
              <a:rPr lang="zh-TW" altLang="en-US" sz="4000" dirty="0"/>
              <a:t>也就是</a:t>
            </a:r>
            <a:r>
              <a:rPr lang="zh-TW" altLang="en-US" sz="4000" dirty="0">
                <a:solidFill>
                  <a:srgbClr val="C00000"/>
                </a:solidFill>
              </a:rPr>
              <a:t>無法直接在 </a:t>
            </a:r>
            <a:r>
              <a:rPr lang="en-US" altLang="zh-TW" sz="4000" dirty="0">
                <a:solidFill>
                  <a:srgbClr val="C00000"/>
                </a:solidFill>
              </a:rPr>
              <a:t>IG </a:t>
            </a:r>
            <a:r>
              <a:rPr lang="zh-TW" altLang="en-US" sz="4000" dirty="0">
                <a:solidFill>
                  <a:srgbClr val="C00000"/>
                </a:solidFill>
              </a:rPr>
              <a:t>中「結帳」</a:t>
            </a:r>
            <a:r>
              <a:rPr lang="zh-TW" altLang="en-US" sz="4000" dirty="0"/>
              <a:t>、購買商品。</a:t>
            </a:r>
            <a:endParaRPr lang="en-US" altLang="zh-TW" sz="4000" dirty="0"/>
          </a:p>
          <a:p>
            <a:pPr lvl="1"/>
            <a:r>
              <a:rPr lang="zh-TW" altLang="en-US" sz="4000" dirty="0"/>
              <a:t>賣家</a:t>
            </a:r>
            <a:r>
              <a:rPr lang="zh-TW" altLang="en-US" sz="4000" dirty="0">
                <a:solidFill>
                  <a:srgbClr val="C00000"/>
                </a:solidFill>
              </a:rPr>
              <a:t>只能把 </a:t>
            </a:r>
            <a:r>
              <a:rPr lang="en-US" altLang="zh-TW" sz="4000" dirty="0">
                <a:solidFill>
                  <a:srgbClr val="C00000"/>
                </a:solidFill>
              </a:rPr>
              <a:t>IG</a:t>
            </a:r>
            <a:r>
              <a:rPr lang="zh-TW" altLang="en-US" sz="4000" dirty="0">
                <a:solidFill>
                  <a:srgbClr val="C00000"/>
                </a:solidFill>
              </a:rPr>
              <a:t>商店當做「商品型錄」</a:t>
            </a:r>
            <a:r>
              <a:rPr lang="zh-TW" altLang="en-US" sz="4000" dirty="0"/>
              <a:t>，</a:t>
            </a:r>
            <a:endParaRPr lang="en-US" altLang="zh-TW" sz="4000" dirty="0"/>
          </a:p>
          <a:p>
            <a:pPr lvl="1"/>
            <a:r>
              <a:rPr lang="zh-TW" altLang="en-US" sz="4000" dirty="0"/>
              <a:t>而消費者也必須</a:t>
            </a:r>
            <a:r>
              <a:rPr lang="en-US" altLang="zh-CN" sz="4000" dirty="0"/>
              <a:t>【</a:t>
            </a:r>
            <a:r>
              <a:rPr lang="zh-TW" altLang="en-US" sz="4000" dirty="0">
                <a:solidFill>
                  <a:srgbClr val="C00000"/>
                </a:solidFill>
                <a:highlight>
                  <a:srgbClr val="FFFF00"/>
                </a:highlight>
              </a:rPr>
              <a:t>透過連結</a:t>
            </a:r>
            <a:r>
              <a:rPr lang="zh-CN" altLang="en-US" sz="4000" dirty="0">
                <a:solidFill>
                  <a:srgbClr val="C00000"/>
                </a:solidFill>
                <a:highlight>
                  <a:srgbClr val="FFFF00"/>
                </a:highlight>
              </a:rPr>
              <a:t>，</a:t>
            </a:r>
            <a:r>
              <a:rPr lang="zh-TW" altLang="en-US" sz="4000" dirty="0">
                <a:solidFill>
                  <a:srgbClr val="C00000"/>
                </a:solidFill>
                <a:highlight>
                  <a:srgbClr val="FFFF00"/>
                </a:highlight>
              </a:rPr>
              <a:t>私訊</a:t>
            </a:r>
            <a:r>
              <a:rPr lang="en-US" altLang="zh-CN" sz="4000" dirty="0"/>
              <a:t>】</a:t>
            </a:r>
            <a:r>
              <a:rPr lang="zh-TW" altLang="en-US" sz="4000" dirty="0"/>
              <a:t>才能購買商品。</a:t>
            </a:r>
            <a:endParaRPr lang="en-US" altLang="zh-TW" sz="4000" dirty="0"/>
          </a:p>
          <a:p>
            <a:pPr lvl="1"/>
            <a:r>
              <a:rPr lang="zh-TW" altLang="en-US" sz="4000" dirty="0"/>
              <a:t>因此，</a:t>
            </a:r>
            <a:r>
              <a:rPr lang="en-US" altLang="zh-TW" sz="4000" dirty="0">
                <a:solidFill>
                  <a:srgbClr val="C00000"/>
                </a:solidFill>
              </a:rPr>
              <a:t>IG</a:t>
            </a:r>
            <a:r>
              <a:rPr lang="zh-TW" altLang="en-US" sz="4000" dirty="0">
                <a:solidFill>
                  <a:srgbClr val="C00000"/>
                </a:solidFill>
              </a:rPr>
              <a:t>購物</a:t>
            </a:r>
            <a:r>
              <a:rPr lang="en-US" altLang="zh-TW" sz="4000" dirty="0">
                <a:solidFill>
                  <a:srgbClr val="C00000"/>
                </a:solidFill>
              </a:rPr>
              <a:t>/IG</a:t>
            </a:r>
            <a:r>
              <a:rPr lang="zh-TW" altLang="en-US" sz="4000" dirty="0">
                <a:solidFill>
                  <a:srgbClr val="C00000"/>
                </a:solidFill>
              </a:rPr>
              <a:t>商店對台灣的</a:t>
            </a:r>
            <a:r>
              <a:rPr lang="en-US" altLang="zh-TW" sz="4000" dirty="0">
                <a:solidFill>
                  <a:srgbClr val="C00000"/>
                </a:solidFill>
              </a:rPr>
              <a:t>IG</a:t>
            </a:r>
            <a:r>
              <a:rPr lang="zh-TW" altLang="en-US" sz="4000" dirty="0">
                <a:solidFill>
                  <a:srgbClr val="C00000"/>
                </a:solidFill>
              </a:rPr>
              <a:t>創作者、商業帳號或賣家而言，實際幫助不大</a:t>
            </a:r>
          </a:p>
        </p:txBody>
      </p:sp>
      <p:sp>
        <p:nvSpPr>
          <p:cNvPr id="3" name="標題 2">
            <a:extLst>
              <a:ext uri="{FF2B5EF4-FFF2-40B4-BE49-F238E27FC236}">
                <a16:creationId xmlns:a16="http://schemas.microsoft.com/office/drawing/2014/main" id="{4A1A11EB-869A-4E6A-A836-268AEED85EDC}"/>
              </a:ext>
            </a:extLst>
          </p:cNvPr>
          <p:cNvSpPr>
            <a:spLocks noGrp="1"/>
          </p:cNvSpPr>
          <p:nvPr>
            <p:ph type="title"/>
          </p:nvPr>
        </p:nvSpPr>
        <p:spPr/>
        <p:txBody>
          <a:bodyPr>
            <a:normAutofit/>
          </a:bodyPr>
          <a:lstStyle/>
          <a:p>
            <a:r>
              <a:rPr lang="zh-CN" altLang="en-US" dirty="0"/>
              <a:t>台灣一直無法使用</a:t>
            </a:r>
            <a:r>
              <a:rPr lang="en-US" altLang="zh-TW" dirty="0"/>
              <a:t>IG</a:t>
            </a:r>
            <a:r>
              <a:rPr lang="zh-TW" altLang="en-US" dirty="0"/>
              <a:t>商店</a:t>
            </a:r>
          </a:p>
        </p:txBody>
      </p:sp>
    </p:spTree>
    <p:extLst>
      <p:ext uri="{BB962C8B-B14F-4D97-AF65-F5344CB8AC3E}">
        <p14:creationId xmlns:p14="http://schemas.microsoft.com/office/powerpoint/2010/main" val="438283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9194264-3272-41FA-8984-BE784D0AC33E}"/>
              </a:ext>
            </a:extLst>
          </p:cNvPr>
          <p:cNvSpPr>
            <a:spLocks noGrp="1"/>
          </p:cNvSpPr>
          <p:nvPr>
            <p:ph idx="1"/>
          </p:nvPr>
        </p:nvSpPr>
        <p:spPr/>
        <p:txBody>
          <a:bodyPr>
            <a:normAutofit/>
          </a:bodyPr>
          <a:lstStyle/>
          <a:p>
            <a:r>
              <a:rPr lang="en-US" altLang="zh-TW" dirty="0"/>
              <a:t>IG</a:t>
            </a:r>
            <a:r>
              <a:rPr lang="zh-TW" altLang="en-US" dirty="0"/>
              <a:t>此舉意味著 </a:t>
            </a:r>
            <a:r>
              <a:rPr lang="en-US" altLang="zh-TW" dirty="0"/>
              <a:t>IG </a:t>
            </a:r>
            <a:r>
              <a:rPr lang="zh-TW" altLang="en-US" dirty="0"/>
              <a:t>未來</a:t>
            </a:r>
            <a:r>
              <a:rPr lang="zh-TW" altLang="en-US" dirty="0">
                <a:solidFill>
                  <a:srgbClr val="C00000"/>
                </a:solidFill>
              </a:rPr>
              <a:t>更著重於創作者身上</a:t>
            </a:r>
            <a:r>
              <a:rPr lang="zh-TW" altLang="en-US" dirty="0"/>
              <a:t>，讓</a:t>
            </a:r>
            <a:r>
              <a:rPr lang="zh-TW" altLang="en-US" dirty="0">
                <a:solidFill>
                  <a:srgbClr val="C00000"/>
                </a:solidFill>
              </a:rPr>
              <a:t>創作者能更好地</a:t>
            </a:r>
            <a:r>
              <a:rPr lang="zh-TW" altLang="en-US" dirty="0">
                <a:solidFill>
                  <a:srgbClr val="C00000"/>
                </a:solidFill>
                <a:highlight>
                  <a:srgbClr val="FFFF00"/>
                </a:highlight>
              </a:rPr>
              <a:t>建立自己的個人內容</a:t>
            </a:r>
            <a:r>
              <a:rPr lang="zh-TW" altLang="en-US" dirty="0">
                <a:solidFill>
                  <a:srgbClr val="C00000"/>
                </a:solidFill>
              </a:rPr>
              <a:t>，</a:t>
            </a:r>
            <a:endParaRPr lang="en-US" altLang="zh-TW" dirty="0">
              <a:solidFill>
                <a:srgbClr val="C00000"/>
              </a:solidFill>
            </a:endParaRPr>
          </a:p>
          <a:p>
            <a:pPr lvl="1"/>
            <a:r>
              <a:rPr lang="zh-TW" altLang="en-US" sz="4000" dirty="0"/>
              <a:t>在</a:t>
            </a:r>
            <a:r>
              <a:rPr lang="en-US" altLang="zh-TW" sz="4000" dirty="0" err="1"/>
              <a:t>Youtube</a:t>
            </a:r>
            <a:r>
              <a:rPr lang="en-US" altLang="zh-TW" sz="4000" dirty="0"/>
              <a:t> </a:t>
            </a:r>
            <a:r>
              <a:rPr lang="zh-TW" altLang="en-US" sz="4000" dirty="0"/>
              <a:t>與 </a:t>
            </a:r>
            <a:r>
              <a:rPr lang="en-US" altLang="zh-TW" sz="4000" dirty="0" err="1"/>
              <a:t>TikTok</a:t>
            </a:r>
            <a:r>
              <a:rPr lang="en-US" altLang="zh-TW" sz="4000" dirty="0"/>
              <a:t> </a:t>
            </a:r>
            <a:r>
              <a:rPr lang="zh-TW" altLang="en-US" sz="4000" dirty="0"/>
              <a:t>等影音平台的夾擊下，</a:t>
            </a:r>
            <a:endParaRPr lang="en-US" altLang="zh-TW" sz="4000" dirty="0"/>
          </a:p>
          <a:p>
            <a:pPr lvl="1"/>
            <a:r>
              <a:rPr lang="zh-TW" altLang="en-US" sz="4000" dirty="0"/>
              <a:t>希望藉此更新，</a:t>
            </a:r>
            <a:r>
              <a:rPr lang="zh-TW" altLang="en-US" sz="4000" dirty="0">
                <a:solidFill>
                  <a:srgbClr val="C00000"/>
                </a:solidFill>
              </a:rPr>
              <a:t>避免創作者出走</a:t>
            </a:r>
            <a:endParaRPr lang="en-US" altLang="zh-TW" sz="4000" dirty="0">
              <a:solidFill>
                <a:srgbClr val="C00000"/>
              </a:solidFill>
            </a:endParaRPr>
          </a:p>
        </p:txBody>
      </p:sp>
      <p:sp>
        <p:nvSpPr>
          <p:cNvPr id="3" name="標題 2">
            <a:extLst>
              <a:ext uri="{FF2B5EF4-FFF2-40B4-BE49-F238E27FC236}">
                <a16:creationId xmlns:a16="http://schemas.microsoft.com/office/drawing/2014/main" id="{4A1A11EB-869A-4E6A-A836-268AEED85EDC}"/>
              </a:ext>
            </a:extLst>
          </p:cNvPr>
          <p:cNvSpPr>
            <a:spLocks noGrp="1"/>
          </p:cNvSpPr>
          <p:nvPr>
            <p:ph type="title"/>
          </p:nvPr>
        </p:nvSpPr>
        <p:spPr/>
        <p:txBody>
          <a:bodyPr>
            <a:normAutofit fontScale="90000"/>
          </a:bodyPr>
          <a:lstStyle/>
          <a:p>
            <a:r>
              <a:rPr lang="en-US" altLang="zh-TW" dirty="0"/>
              <a:t>2023</a:t>
            </a:r>
            <a:r>
              <a:rPr lang="zh-TW" altLang="en-US" dirty="0"/>
              <a:t>更新後，</a:t>
            </a:r>
            <a:r>
              <a:rPr lang="en-US" altLang="zh-TW" dirty="0"/>
              <a:t>IG</a:t>
            </a:r>
            <a:r>
              <a:rPr lang="zh-TW" altLang="en-US" dirty="0"/>
              <a:t>購物</a:t>
            </a:r>
            <a:r>
              <a:rPr lang="en-US" altLang="zh-TW" dirty="0"/>
              <a:t>/IG</a:t>
            </a:r>
            <a:r>
              <a:rPr lang="zh-TW" altLang="en-US" dirty="0"/>
              <a:t>商店已從快捷列消失不見了</a:t>
            </a:r>
          </a:p>
        </p:txBody>
      </p:sp>
      <p:pic>
        <p:nvPicPr>
          <p:cNvPr id="2050" name="Picture 2" descr="IG快捷列介面截圖，IG購物IG商店已消失">
            <a:extLst>
              <a:ext uri="{FF2B5EF4-FFF2-40B4-BE49-F238E27FC236}">
                <a16:creationId xmlns:a16="http://schemas.microsoft.com/office/drawing/2014/main" id="{DAA45FCE-B708-4C24-B4C6-4867FB33F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326" y="5791857"/>
            <a:ext cx="2857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8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9194264-3272-41FA-8984-BE784D0AC33E}"/>
              </a:ext>
            </a:extLst>
          </p:cNvPr>
          <p:cNvSpPr>
            <a:spLocks noGrp="1"/>
          </p:cNvSpPr>
          <p:nvPr>
            <p:ph idx="1"/>
          </p:nvPr>
        </p:nvSpPr>
        <p:spPr/>
        <p:txBody>
          <a:bodyPr>
            <a:normAutofit/>
          </a:bodyPr>
          <a:lstStyle/>
          <a:p>
            <a:r>
              <a:rPr lang="zh-CN" altLang="en-US" dirty="0"/>
              <a:t>未來方向：分流</a:t>
            </a:r>
            <a:endParaRPr lang="en-US" altLang="zh-CN" dirty="0"/>
          </a:p>
          <a:p>
            <a:pPr lvl="1"/>
            <a:r>
              <a:rPr lang="zh-TW" altLang="en-US" dirty="0">
                <a:solidFill>
                  <a:srgbClr val="7030A0"/>
                </a:solidFill>
                <a:highlight>
                  <a:srgbClr val="FFFF00"/>
                </a:highlight>
              </a:rPr>
              <a:t>讓</a:t>
            </a:r>
            <a:r>
              <a:rPr lang="en-US" altLang="zh-TW" dirty="0">
                <a:solidFill>
                  <a:srgbClr val="7030A0"/>
                </a:solidFill>
                <a:highlight>
                  <a:srgbClr val="FFFF00"/>
                </a:highlight>
              </a:rPr>
              <a:t>IG</a:t>
            </a:r>
            <a:r>
              <a:rPr lang="zh-TW" altLang="en-US" dirty="0">
                <a:solidFill>
                  <a:srgbClr val="7030A0"/>
                </a:solidFill>
                <a:highlight>
                  <a:srgbClr val="FFFF00"/>
                </a:highlight>
              </a:rPr>
              <a:t>帳號</a:t>
            </a:r>
            <a:r>
              <a:rPr lang="zh-CN" altLang="en-US" dirty="0"/>
              <a:t>：</a:t>
            </a:r>
            <a:r>
              <a:rPr lang="zh-TW" altLang="en-US" dirty="0"/>
              <a:t>負責</a:t>
            </a:r>
            <a:r>
              <a:rPr lang="zh-TW" altLang="en-US" dirty="0">
                <a:solidFill>
                  <a:srgbClr val="7030A0"/>
                </a:solidFill>
              </a:rPr>
              <a:t>吸引更多追蹤者和曝光</a:t>
            </a:r>
            <a:r>
              <a:rPr lang="zh-TW" altLang="en-US" dirty="0"/>
              <a:t>；</a:t>
            </a:r>
            <a:endParaRPr lang="en-US" altLang="zh-TW" dirty="0"/>
          </a:p>
          <a:p>
            <a:pPr lvl="1"/>
            <a:r>
              <a:rPr lang="zh-TW" altLang="en-US" dirty="0">
                <a:solidFill>
                  <a:srgbClr val="7030A0"/>
                </a:solidFill>
                <a:highlight>
                  <a:srgbClr val="FFFF00"/>
                </a:highlight>
              </a:rPr>
              <a:t>而電商銷售</a:t>
            </a:r>
            <a:r>
              <a:rPr lang="zh-CN" altLang="en-US" dirty="0"/>
              <a:t>：交由更專業電商業務的</a:t>
            </a:r>
            <a:r>
              <a:rPr lang="zh-TW" altLang="en-US" dirty="0"/>
              <a:t>官網賣場</a:t>
            </a:r>
            <a:r>
              <a:rPr lang="en-US" altLang="zh-TW" dirty="0"/>
              <a:t>(</a:t>
            </a:r>
            <a:r>
              <a:rPr lang="zh-CN" altLang="en-US" dirty="0"/>
              <a:t>處理</a:t>
            </a:r>
            <a:r>
              <a:rPr lang="zh-TW" altLang="en-US" dirty="0"/>
              <a:t>金流物流</a:t>
            </a:r>
            <a:r>
              <a:rPr lang="en-US" altLang="zh-TW" dirty="0"/>
              <a:t>)</a:t>
            </a:r>
          </a:p>
          <a:p>
            <a:pPr lvl="1"/>
            <a:r>
              <a:rPr lang="zh-TW" altLang="en-US" dirty="0"/>
              <a:t>社群經營者則可以透過內容獲取曝光與流量，進而再將部分流量導流至官網賣場或商品頁面中</a:t>
            </a:r>
            <a:endParaRPr lang="en-US" altLang="zh-TW" dirty="0"/>
          </a:p>
          <a:p>
            <a:r>
              <a:rPr lang="en-US" altLang="zh-TW" dirty="0"/>
              <a:t>IG</a:t>
            </a:r>
            <a:r>
              <a:rPr lang="zh-TW" altLang="en-US" dirty="0"/>
              <a:t>官方</a:t>
            </a:r>
            <a:r>
              <a:rPr lang="zh-CN" altLang="en-US" dirty="0"/>
              <a:t>：</a:t>
            </a:r>
            <a:r>
              <a:rPr lang="zh-TW" altLang="en-US" dirty="0"/>
              <a:t>鼓勵用戶在</a:t>
            </a:r>
            <a:r>
              <a:rPr lang="en-US" altLang="zh-TW" dirty="0"/>
              <a:t>IG</a:t>
            </a:r>
            <a:r>
              <a:rPr lang="zh-TW" altLang="en-US" dirty="0"/>
              <a:t>主頁中</a:t>
            </a:r>
            <a:r>
              <a:rPr lang="zh-TW" altLang="en-US" dirty="0">
                <a:solidFill>
                  <a:srgbClr val="7030A0"/>
                </a:solidFill>
                <a:highlight>
                  <a:srgbClr val="FFFF00"/>
                </a:highlight>
              </a:rPr>
              <a:t>放上自己的網站連結</a:t>
            </a:r>
            <a:r>
              <a:rPr lang="zh-TW" altLang="en-US" dirty="0"/>
              <a:t>，</a:t>
            </a:r>
            <a:endParaRPr lang="en-US" altLang="zh-TW" dirty="0"/>
          </a:p>
        </p:txBody>
      </p:sp>
      <p:sp>
        <p:nvSpPr>
          <p:cNvPr id="3" name="標題 2">
            <a:extLst>
              <a:ext uri="{FF2B5EF4-FFF2-40B4-BE49-F238E27FC236}">
                <a16:creationId xmlns:a16="http://schemas.microsoft.com/office/drawing/2014/main" id="{4A1A11EB-869A-4E6A-A836-268AEED85EDC}"/>
              </a:ext>
            </a:extLst>
          </p:cNvPr>
          <p:cNvSpPr>
            <a:spLocks noGrp="1"/>
          </p:cNvSpPr>
          <p:nvPr>
            <p:ph type="title"/>
          </p:nvPr>
        </p:nvSpPr>
        <p:spPr/>
        <p:txBody>
          <a:bodyPr>
            <a:normAutofit fontScale="90000"/>
          </a:bodyPr>
          <a:lstStyle/>
          <a:p>
            <a:r>
              <a:rPr lang="en-US" altLang="zh-TW" dirty="0"/>
              <a:t>IG</a:t>
            </a:r>
            <a:r>
              <a:rPr lang="zh-CN" altLang="en-US" dirty="0"/>
              <a:t>的未來走向：</a:t>
            </a:r>
            <a:r>
              <a:rPr lang="zh-TW" altLang="en-US" dirty="0"/>
              <a:t>讓</a:t>
            </a:r>
            <a:r>
              <a:rPr lang="en-US" altLang="zh-TW" dirty="0">
                <a:highlight>
                  <a:srgbClr val="FFFF00"/>
                </a:highlight>
              </a:rPr>
              <a:t>IG</a:t>
            </a:r>
            <a:r>
              <a:rPr lang="zh-TW" altLang="en-US" dirty="0"/>
              <a:t>與</a:t>
            </a:r>
            <a:r>
              <a:rPr lang="zh-TW" altLang="en-US" dirty="0">
                <a:highlight>
                  <a:srgbClr val="FFFF00"/>
                </a:highlight>
              </a:rPr>
              <a:t>電商購物</a:t>
            </a:r>
            <a:r>
              <a:rPr lang="zh-TW" altLang="en-US" dirty="0">
                <a:solidFill>
                  <a:srgbClr val="7030A0"/>
                </a:solidFill>
                <a:highlight>
                  <a:srgbClr val="FFFF00"/>
                </a:highlight>
              </a:rPr>
              <a:t>分流</a:t>
            </a:r>
            <a:r>
              <a:rPr lang="zh-TW" altLang="en-US" dirty="0"/>
              <a:t>，各自發揮最大效益</a:t>
            </a:r>
          </a:p>
        </p:txBody>
      </p:sp>
    </p:spTree>
    <p:extLst>
      <p:ext uri="{BB962C8B-B14F-4D97-AF65-F5344CB8AC3E}">
        <p14:creationId xmlns:p14="http://schemas.microsoft.com/office/powerpoint/2010/main" val="26260298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fontScale="92500"/>
          </a:bodyPr>
          <a:lstStyle/>
          <a:p>
            <a:r>
              <a:rPr lang="en-US" altLang="zh-CN" dirty="0"/>
              <a:t>6. </a:t>
            </a:r>
            <a:r>
              <a:rPr lang="zh-CN" altLang="en-US" dirty="0"/>
              <a:t>目前社交媒體處理電商業務的趨勢：分流</a:t>
            </a:r>
            <a:endParaRPr lang="zh-TW" altLang="en-US" dirty="0"/>
          </a:p>
        </p:txBody>
      </p:sp>
    </p:spTree>
    <p:extLst>
      <p:ext uri="{BB962C8B-B14F-4D97-AF65-F5344CB8AC3E}">
        <p14:creationId xmlns:p14="http://schemas.microsoft.com/office/powerpoint/2010/main" val="64967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42B43BB-F2DD-49B0-B1DB-A142BCA496C9}"/>
              </a:ext>
            </a:extLst>
          </p:cNvPr>
          <p:cNvSpPr>
            <a:spLocks noGrp="1"/>
          </p:cNvSpPr>
          <p:nvPr>
            <p:ph idx="1"/>
          </p:nvPr>
        </p:nvSpPr>
        <p:spPr/>
        <p:txBody>
          <a:bodyPr>
            <a:normAutofit/>
          </a:bodyPr>
          <a:lstStyle/>
          <a:p>
            <a:r>
              <a:rPr lang="zh-CN" altLang="en-US" dirty="0"/>
              <a:t>除了</a:t>
            </a:r>
            <a:r>
              <a:rPr lang="zh-CN" altLang="en-US" dirty="0">
                <a:highlight>
                  <a:srgbClr val="FFFF00"/>
                </a:highlight>
              </a:rPr>
              <a:t>小紅書</a:t>
            </a:r>
            <a:r>
              <a:rPr lang="zh-CN" altLang="en-US" dirty="0"/>
              <a:t>之外</a:t>
            </a:r>
            <a:r>
              <a:rPr lang="zh-CN" altLang="en-US" dirty="0">
                <a:solidFill>
                  <a:srgbClr val="7030A0"/>
                </a:solidFill>
              </a:rPr>
              <a:t>，</a:t>
            </a:r>
            <a:endParaRPr lang="en-US" altLang="zh-CN" dirty="0">
              <a:solidFill>
                <a:srgbClr val="7030A0"/>
              </a:solidFill>
            </a:endParaRPr>
          </a:p>
          <a:p>
            <a:r>
              <a:rPr lang="zh-CN" altLang="en-US" dirty="0">
                <a:solidFill>
                  <a:srgbClr val="7030A0"/>
                </a:solidFill>
              </a:rPr>
              <a:t>其它社交媒體平台都是趨向：</a:t>
            </a:r>
            <a:r>
              <a:rPr lang="zh-CN" altLang="en-US" dirty="0">
                <a:solidFill>
                  <a:srgbClr val="7030A0"/>
                </a:solidFill>
                <a:highlight>
                  <a:srgbClr val="FFFF00"/>
                </a:highlight>
              </a:rPr>
              <a:t>分流</a:t>
            </a:r>
            <a:endParaRPr lang="en-US" altLang="zh-CN" dirty="0">
              <a:solidFill>
                <a:srgbClr val="7030A0"/>
              </a:solidFill>
              <a:highlight>
                <a:srgbClr val="FFFF00"/>
              </a:highlight>
            </a:endParaRPr>
          </a:p>
          <a:p>
            <a:pPr lvl="1"/>
            <a:r>
              <a:rPr lang="zh-CN" altLang="en-US" dirty="0">
                <a:solidFill>
                  <a:srgbClr val="C00000"/>
                </a:solidFill>
              </a:rPr>
              <a:t>社交媒體，專心鼓勵</a:t>
            </a:r>
            <a:r>
              <a:rPr lang="en-US" altLang="zh-CN" dirty="0">
                <a:solidFill>
                  <a:srgbClr val="C00000"/>
                </a:solidFill>
              </a:rPr>
              <a:t>user</a:t>
            </a:r>
            <a:r>
              <a:rPr lang="zh-CN" altLang="en-US" dirty="0">
                <a:solidFill>
                  <a:srgbClr val="C00000"/>
                </a:solidFill>
              </a:rPr>
              <a:t>創作內容，</a:t>
            </a:r>
            <a:endParaRPr lang="en-US" altLang="zh-CN" dirty="0">
              <a:solidFill>
                <a:srgbClr val="C00000"/>
              </a:solidFill>
            </a:endParaRPr>
          </a:p>
          <a:p>
            <a:pPr lvl="1"/>
            <a:r>
              <a:rPr lang="zh-CN" altLang="en-US" dirty="0">
                <a:solidFill>
                  <a:srgbClr val="C00000"/>
                </a:solidFill>
              </a:rPr>
              <a:t>至於買賣商品，交由專業的電商平台來處理</a:t>
            </a:r>
            <a:r>
              <a:rPr lang="en-US" altLang="zh-CN" dirty="0">
                <a:solidFill>
                  <a:srgbClr val="C00000"/>
                </a:solidFill>
              </a:rPr>
              <a:t>【</a:t>
            </a:r>
            <a:r>
              <a:rPr lang="zh-CN" altLang="en-US" dirty="0">
                <a:solidFill>
                  <a:srgbClr val="C00000"/>
                </a:solidFill>
              </a:rPr>
              <a:t>金流，物流</a:t>
            </a:r>
            <a:r>
              <a:rPr lang="en-US" altLang="zh-CN" dirty="0">
                <a:solidFill>
                  <a:srgbClr val="C00000"/>
                </a:solidFill>
              </a:rPr>
              <a:t>】</a:t>
            </a:r>
          </a:p>
          <a:p>
            <a:r>
              <a:rPr lang="zh-CN" altLang="en-US" dirty="0"/>
              <a:t>分流處理：</a:t>
            </a:r>
            <a:endParaRPr lang="en-US" altLang="zh-CN" dirty="0"/>
          </a:p>
          <a:p>
            <a:pPr lvl="1"/>
            <a:r>
              <a:rPr lang="en-US" altLang="zh-TW" dirty="0">
                <a:solidFill>
                  <a:srgbClr val="7030A0"/>
                </a:solidFill>
              </a:rPr>
              <a:t>Instagram</a:t>
            </a:r>
            <a:r>
              <a:rPr lang="zh-CN" altLang="en-US" dirty="0">
                <a:solidFill>
                  <a:srgbClr val="7030A0"/>
                </a:solidFill>
              </a:rPr>
              <a:t>，</a:t>
            </a:r>
            <a:r>
              <a:rPr lang="en-US" altLang="zh-TW" dirty="0">
                <a:solidFill>
                  <a:srgbClr val="7030A0"/>
                </a:solidFill>
              </a:rPr>
              <a:t>Facebook</a:t>
            </a:r>
            <a:r>
              <a:rPr lang="zh-CN" altLang="en-US" dirty="0">
                <a:solidFill>
                  <a:srgbClr val="7030A0"/>
                </a:solidFill>
              </a:rPr>
              <a:t>，</a:t>
            </a:r>
            <a:r>
              <a:rPr lang="en-US" altLang="zh-TW" dirty="0">
                <a:solidFill>
                  <a:srgbClr val="7030A0"/>
                </a:solidFill>
              </a:rPr>
              <a:t> </a:t>
            </a:r>
            <a:r>
              <a:rPr lang="en-US" altLang="zh-TW" dirty="0" err="1">
                <a:solidFill>
                  <a:srgbClr val="7030A0"/>
                </a:solidFill>
              </a:rPr>
              <a:t>TikTok</a:t>
            </a:r>
            <a:r>
              <a:rPr lang="zh-CN" altLang="en-US" dirty="0">
                <a:solidFill>
                  <a:srgbClr val="7030A0"/>
                </a:solidFill>
              </a:rPr>
              <a:t>，</a:t>
            </a:r>
            <a:r>
              <a:rPr lang="en-US" altLang="zh-CN" dirty="0" err="1">
                <a:solidFill>
                  <a:srgbClr val="7030A0"/>
                </a:solidFill>
              </a:rPr>
              <a:t>Youtube</a:t>
            </a:r>
            <a:endParaRPr lang="en-US" altLang="zh-TW" dirty="0">
              <a:solidFill>
                <a:srgbClr val="7030A0"/>
              </a:solidFill>
            </a:endParaRPr>
          </a:p>
          <a:p>
            <a:endParaRPr lang="zh-TW" altLang="en-US" dirty="0"/>
          </a:p>
        </p:txBody>
      </p:sp>
      <p:sp>
        <p:nvSpPr>
          <p:cNvPr id="3" name="標題 2">
            <a:extLst>
              <a:ext uri="{FF2B5EF4-FFF2-40B4-BE49-F238E27FC236}">
                <a16:creationId xmlns:a16="http://schemas.microsoft.com/office/drawing/2014/main" id="{2C2B9E53-D3CF-4E5E-88CD-DC4819107BCB}"/>
              </a:ext>
            </a:extLst>
          </p:cNvPr>
          <p:cNvSpPr>
            <a:spLocks noGrp="1"/>
          </p:cNvSpPr>
          <p:nvPr>
            <p:ph type="title"/>
          </p:nvPr>
        </p:nvSpPr>
        <p:spPr/>
        <p:txBody>
          <a:bodyPr>
            <a:normAutofit fontScale="90000"/>
          </a:bodyPr>
          <a:lstStyle/>
          <a:p>
            <a:r>
              <a:rPr lang="zh-CN" altLang="en-US" dirty="0"/>
              <a:t>目前社交媒體</a:t>
            </a:r>
            <a:br>
              <a:rPr lang="en-US" altLang="zh-CN" dirty="0"/>
            </a:br>
            <a:r>
              <a:rPr lang="zh-CN" altLang="en-US" dirty="0"/>
              <a:t>處理電商業務的趨勢：</a:t>
            </a:r>
            <a:r>
              <a:rPr lang="zh-CN" altLang="en-US" dirty="0">
                <a:highlight>
                  <a:srgbClr val="FFFF00"/>
                </a:highlight>
              </a:rPr>
              <a:t>分流</a:t>
            </a:r>
            <a:endParaRPr lang="zh-TW" altLang="en-US" dirty="0">
              <a:highlight>
                <a:srgbClr val="FFFF00"/>
              </a:highlight>
            </a:endParaRPr>
          </a:p>
        </p:txBody>
      </p:sp>
    </p:spTree>
    <p:extLst>
      <p:ext uri="{BB962C8B-B14F-4D97-AF65-F5344CB8AC3E}">
        <p14:creationId xmlns:p14="http://schemas.microsoft.com/office/powerpoint/2010/main" val="28366458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1BF5E28-83E5-4C14-BA74-EEE7A501F3F2}"/>
              </a:ext>
            </a:extLst>
          </p:cNvPr>
          <p:cNvSpPr>
            <a:spLocks noGrp="1"/>
          </p:cNvSpPr>
          <p:nvPr>
            <p:ph idx="1"/>
          </p:nvPr>
        </p:nvSpPr>
        <p:spPr/>
        <p:txBody>
          <a:bodyPr>
            <a:normAutofit/>
          </a:bodyPr>
          <a:lstStyle/>
          <a:p>
            <a:r>
              <a:rPr lang="zh-TW" altLang="en-US" dirty="0">
                <a:highlight>
                  <a:srgbClr val="FFFF00"/>
                </a:highlight>
              </a:rPr>
              <a:t>團購貼文</a:t>
            </a:r>
            <a:r>
              <a:rPr lang="zh-TW" altLang="en-US" dirty="0"/>
              <a:t>數最多的平台是 </a:t>
            </a:r>
            <a:r>
              <a:rPr lang="en-US" altLang="zh-TW" dirty="0">
                <a:solidFill>
                  <a:srgbClr val="7030A0"/>
                </a:solidFill>
              </a:rPr>
              <a:t>Facebook</a:t>
            </a:r>
            <a:r>
              <a:rPr lang="zh-CN" altLang="en-US" dirty="0">
                <a:solidFill>
                  <a:srgbClr val="7030A0"/>
                </a:solidFill>
              </a:rPr>
              <a:t>，</a:t>
            </a:r>
            <a:r>
              <a:rPr lang="en-US" altLang="zh-TW" dirty="0">
                <a:solidFill>
                  <a:srgbClr val="7030A0"/>
                </a:solidFill>
              </a:rPr>
              <a:t>Instagram</a:t>
            </a:r>
            <a:endParaRPr lang="zh-TW" altLang="en-US" dirty="0">
              <a:solidFill>
                <a:srgbClr val="7030A0"/>
              </a:solidFill>
            </a:endParaRPr>
          </a:p>
          <a:p>
            <a:r>
              <a:rPr lang="zh-TW" altLang="en-US" dirty="0"/>
              <a:t>越來越多的民眾開始會在</a:t>
            </a:r>
            <a:r>
              <a:rPr lang="en-US" altLang="zh-TW" dirty="0"/>
              <a:t>IG</a:t>
            </a:r>
            <a:r>
              <a:rPr lang="zh-TW" altLang="en-US" dirty="0"/>
              <a:t>上跟團、購買產品，</a:t>
            </a:r>
            <a:endParaRPr lang="en-US" altLang="zh-TW" dirty="0"/>
          </a:p>
          <a:p>
            <a:pPr lvl="1"/>
            <a:r>
              <a:rPr lang="zh-TW" altLang="en-US" dirty="0"/>
              <a:t>追隨喜歡的</a:t>
            </a:r>
            <a:r>
              <a:rPr lang="en-US" altLang="zh-TW" dirty="0">
                <a:solidFill>
                  <a:srgbClr val="7030A0"/>
                </a:solidFill>
                <a:highlight>
                  <a:srgbClr val="FFFF00"/>
                </a:highlight>
              </a:rPr>
              <a:t>KOL/</a:t>
            </a:r>
            <a:r>
              <a:rPr lang="zh-TW" altLang="en-US" dirty="0">
                <a:solidFill>
                  <a:srgbClr val="7030A0"/>
                </a:solidFill>
                <a:highlight>
                  <a:srgbClr val="FFFF00"/>
                </a:highlight>
              </a:rPr>
              <a:t>網紅</a:t>
            </a:r>
            <a:r>
              <a:rPr lang="en-US" altLang="zh-TW" dirty="0">
                <a:solidFill>
                  <a:srgbClr val="7030A0"/>
                </a:solidFill>
                <a:highlight>
                  <a:srgbClr val="FFFF00"/>
                </a:highlight>
              </a:rPr>
              <a:t>/</a:t>
            </a:r>
            <a:r>
              <a:rPr lang="zh-TW" altLang="en-US" dirty="0">
                <a:solidFill>
                  <a:srgbClr val="7030A0"/>
                </a:solidFill>
                <a:highlight>
                  <a:srgbClr val="FFFF00"/>
                </a:highlight>
              </a:rPr>
              <a:t>團主</a:t>
            </a:r>
            <a:r>
              <a:rPr lang="zh-TW" altLang="en-US" dirty="0"/>
              <a:t>所開的團</a:t>
            </a:r>
            <a:endParaRPr lang="en-US" altLang="zh-TW" dirty="0"/>
          </a:p>
          <a:p>
            <a:pPr lvl="1"/>
            <a:r>
              <a:rPr lang="zh-CN" altLang="en-US" dirty="0"/>
              <a:t>或</a:t>
            </a:r>
            <a:r>
              <a:rPr lang="zh-TW" altLang="en-US" dirty="0"/>
              <a:t>直接參與</a:t>
            </a:r>
            <a:r>
              <a:rPr lang="zh-TW" altLang="en-US" dirty="0">
                <a:solidFill>
                  <a:srgbClr val="7030A0"/>
                </a:solidFill>
                <a:highlight>
                  <a:srgbClr val="FFFF00"/>
                </a:highlight>
              </a:rPr>
              <a:t>商家期間限定</a:t>
            </a:r>
            <a:r>
              <a:rPr lang="zh-TW" altLang="en-US" dirty="0"/>
              <a:t>的團購價</a:t>
            </a:r>
            <a:endParaRPr lang="en-US" altLang="zh-TW" dirty="0"/>
          </a:p>
          <a:p>
            <a:r>
              <a:rPr lang="en-US" altLang="zh-TW" dirty="0">
                <a:solidFill>
                  <a:srgbClr val="C00000"/>
                </a:solidFill>
                <a:highlight>
                  <a:srgbClr val="FFFF00"/>
                </a:highlight>
              </a:rPr>
              <a:t>IG</a:t>
            </a:r>
            <a:r>
              <a:rPr lang="zh-TW" altLang="en-US" dirty="0">
                <a:solidFill>
                  <a:srgbClr val="C00000"/>
                </a:solidFill>
                <a:highlight>
                  <a:srgbClr val="FFFF00"/>
                </a:highlight>
              </a:rPr>
              <a:t>與團購</a:t>
            </a:r>
            <a:r>
              <a:rPr lang="zh-TW" altLang="en-US" dirty="0"/>
              <a:t>之間的關係，可以說已經越來越緊密</a:t>
            </a:r>
          </a:p>
        </p:txBody>
      </p:sp>
      <p:sp>
        <p:nvSpPr>
          <p:cNvPr id="3" name="標題 2">
            <a:extLst>
              <a:ext uri="{FF2B5EF4-FFF2-40B4-BE49-F238E27FC236}">
                <a16:creationId xmlns:a16="http://schemas.microsoft.com/office/drawing/2014/main" id="{EF00CA6C-FB6A-48C8-AE80-AB2E3B4EA5D9}"/>
              </a:ext>
            </a:extLst>
          </p:cNvPr>
          <p:cNvSpPr>
            <a:spLocks noGrp="1"/>
          </p:cNvSpPr>
          <p:nvPr>
            <p:ph type="title"/>
          </p:nvPr>
        </p:nvSpPr>
        <p:spPr/>
        <p:txBody>
          <a:bodyPr>
            <a:normAutofit fontScale="90000"/>
          </a:bodyPr>
          <a:lstStyle/>
          <a:p>
            <a:r>
              <a:rPr lang="zh-CN" altLang="en-US" sz="4400" dirty="0">
                <a:cs typeface="+mn-cs"/>
              </a:rPr>
              <a:t>另外</a:t>
            </a:r>
            <a:r>
              <a:rPr lang="en-US" altLang="zh-CN" sz="4400" dirty="0">
                <a:cs typeface="+mn-cs"/>
              </a:rPr>
              <a:t>1</a:t>
            </a:r>
            <a:r>
              <a:rPr lang="zh-CN" altLang="en-US" sz="4400" dirty="0">
                <a:cs typeface="+mn-cs"/>
              </a:rPr>
              <a:t>種社交媒體的電商發展：</a:t>
            </a:r>
            <a:r>
              <a:rPr lang="zh-TW" altLang="en-US" sz="4400" dirty="0">
                <a:highlight>
                  <a:srgbClr val="FFFF00"/>
                </a:highlight>
                <a:cs typeface="+mn-cs"/>
              </a:rPr>
              <a:t>團購</a:t>
            </a:r>
            <a:br>
              <a:rPr lang="en-US" altLang="zh-TW" sz="4400" dirty="0">
                <a:highlight>
                  <a:srgbClr val="FFFF00"/>
                </a:highlight>
                <a:cs typeface="+mn-cs"/>
              </a:rPr>
            </a:br>
            <a:r>
              <a:rPr lang="en-US" altLang="zh-TW" sz="4400" dirty="0">
                <a:cs typeface="+mn-cs"/>
              </a:rPr>
              <a:t>IG</a:t>
            </a:r>
            <a:r>
              <a:rPr lang="zh-TW" altLang="en-US" sz="4400" dirty="0">
                <a:cs typeface="+mn-cs"/>
              </a:rPr>
              <a:t>團購，網紅團主開團</a:t>
            </a:r>
            <a:endParaRPr lang="zh-TW" altLang="en-US" dirty="0"/>
          </a:p>
        </p:txBody>
      </p:sp>
    </p:spTree>
    <p:extLst>
      <p:ext uri="{BB962C8B-B14F-4D97-AF65-F5344CB8AC3E}">
        <p14:creationId xmlns:p14="http://schemas.microsoft.com/office/powerpoint/2010/main" val="1951432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1BF5E28-83E5-4C14-BA74-EEE7A501F3F2}"/>
              </a:ext>
            </a:extLst>
          </p:cNvPr>
          <p:cNvSpPr>
            <a:spLocks noGrp="1"/>
          </p:cNvSpPr>
          <p:nvPr>
            <p:ph idx="1"/>
          </p:nvPr>
        </p:nvSpPr>
        <p:spPr/>
        <p:txBody>
          <a:bodyPr>
            <a:normAutofit fontScale="77500" lnSpcReduction="20000"/>
          </a:bodyPr>
          <a:lstStyle/>
          <a:p>
            <a:r>
              <a:rPr lang="zh-CN" altLang="en-US" dirty="0"/>
              <a:t>步驟</a:t>
            </a:r>
            <a:r>
              <a:rPr lang="en-US" altLang="zh-CN" dirty="0"/>
              <a:t>1</a:t>
            </a:r>
            <a:r>
              <a:rPr lang="zh-CN" altLang="en-US" dirty="0"/>
              <a:t>：必須</a:t>
            </a:r>
            <a:r>
              <a:rPr lang="zh-CN" altLang="en-US" dirty="0">
                <a:highlight>
                  <a:srgbClr val="FFFF00"/>
                </a:highlight>
              </a:rPr>
              <a:t>擁有</a:t>
            </a:r>
            <a:r>
              <a:rPr lang="zh-TW" altLang="en-US" dirty="0">
                <a:highlight>
                  <a:srgbClr val="FFFF00"/>
                </a:highlight>
              </a:rPr>
              <a:t>自己的網站賣場</a:t>
            </a:r>
            <a:r>
              <a:rPr lang="en-US" altLang="zh-TW" dirty="0"/>
              <a:t>(</a:t>
            </a:r>
            <a:r>
              <a:rPr lang="zh-CN" altLang="en-US" dirty="0"/>
              <a:t>在</a:t>
            </a:r>
            <a:r>
              <a:rPr lang="en-US" altLang="zh-CN" dirty="0"/>
              <a:t>IG</a:t>
            </a:r>
            <a:r>
              <a:rPr lang="zh-CN" altLang="en-US" dirty="0"/>
              <a:t>外面的賣場</a:t>
            </a:r>
            <a:r>
              <a:rPr lang="en-US" altLang="zh-TW" dirty="0"/>
              <a:t>)</a:t>
            </a:r>
          </a:p>
          <a:p>
            <a:r>
              <a:rPr lang="zh-CN" altLang="en-US" dirty="0"/>
              <a:t>步驟</a:t>
            </a:r>
            <a:r>
              <a:rPr lang="en-US" altLang="zh-CN" dirty="0"/>
              <a:t>2</a:t>
            </a:r>
            <a:r>
              <a:rPr lang="zh-CN" altLang="en-US" dirty="0"/>
              <a:t>：</a:t>
            </a:r>
            <a:r>
              <a:rPr lang="zh-TW" altLang="en-US" dirty="0">
                <a:highlight>
                  <a:srgbClr val="FFFF00"/>
                </a:highlight>
              </a:rPr>
              <a:t>經營</a:t>
            </a:r>
            <a:r>
              <a:rPr lang="zh-CN" altLang="en-US" dirty="0">
                <a:highlight>
                  <a:srgbClr val="FFFF00"/>
                </a:highlight>
              </a:rPr>
              <a:t>社交媒體</a:t>
            </a:r>
            <a:r>
              <a:rPr lang="en-US" altLang="zh-CN" dirty="0"/>
              <a:t>(</a:t>
            </a:r>
            <a:r>
              <a:rPr lang="en-US" altLang="zh-TW" dirty="0"/>
              <a:t>IG</a:t>
            </a:r>
            <a:r>
              <a:rPr lang="zh-TW" altLang="en-US" dirty="0"/>
              <a:t>社群</a:t>
            </a:r>
            <a:r>
              <a:rPr lang="en-US" altLang="zh-CN" dirty="0"/>
              <a:t>)</a:t>
            </a:r>
            <a:r>
              <a:rPr lang="zh-CN" altLang="en-US" dirty="0"/>
              <a:t>，經常發表</a:t>
            </a:r>
            <a:r>
              <a:rPr lang="en-US" altLang="zh-CN" dirty="0"/>
              <a:t>UGC</a:t>
            </a:r>
            <a:r>
              <a:rPr lang="zh-CN" altLang="en-US" dirty="0"/>
              <a:t>，</a:t>
            </a:r>
            <a:r>
              <a:rPr lang="zh-CN" altLang="en-US" dirty="0">
                <a:highlight>
                  <a:srgbClr val="FFFF00"/>
                </a:highlight>
              </a:rPr>
              <a:t>累積粉絲群</a:t>
            </a:r>
            <a:endParaRPr lang="en-US" altLang="zh-TW" dirty="0">
              <a:highlight>
                <a:srgbClr val="FFFF00"/>
              </a:highlight>
            </a:endParaRPr>
          </a:p>
          <a:p>
            <a:r>
              <a:rPr lang="zh-CN" altLang="en-US" dirty="0"/>
              <a:t>步驟</a:t>
            </a:r>
            <a:r>
              <a:rPr lang="en-US" altLang="zh-CN" dirty="0"/>
              <a:t>3</a:t>
            </a:r>
            <a:r>
              <a:rPr lang="zh-CN" altLang="en-US" dirty="0"/>
              <a:t>：</a:t>
            </a:r>
            <a:r>
              <a:rPr lang="zh-TW" altLang="en-US" dirty="0">
                <a:highlight>
                  <a:srgbClr val="FFFF00"/>
                </a:highlight>
              </a:rPr>
              <a:t>將粉絲導流到官方購物網站</a:t>
            </a:r>
            <a:r>
              <a:rPr lang="zh-TW" altLang="en-US" dirty="0"/>
              <a:t>下單消費</a:t>
            </a:r>
            <a:endParaRPr lang="en-US" altLang="zh-TW" dirty="0"/>
          </a:p>
          <a:p>
            <a:pPr lvl="1"/>
            <a:r>
              <a:rPr lang="en-US" altLang="zh-TW" sz="4100" dirty="0">
                <a:solidFill>
                  <a:srgbClr val="7030A0"/>
                </a:solidFill>
              </a:rPr>
              <a:t>IG</a:t>
            </a:r>
            <a:r>
              <a:rPr lang="zh-TW" altLang="en-US" sz="4100" dirty="0">
                <a:solidFill>
                  <a:srgbClr val="7030A0"/>
                </a:solidFill>
              </a:rPr>
              <a:t>個人簡介</a:t>
            </a:r>
            <a:r>
              <a:rPr lang="zh-CN" altLang="en-US" sz="4100" dirty="0">
                <a:solidFill>
                  <a:srgbClr val="7030A0"/>
                </a:solidFill>
              </a:rPr>
              <a:t>：放置</a:t>
            </a:r>
            <a:r>
              <a:rPr lang="zh-TW" altLang="en-US" sz="4100" dirty="0">
                <a:solidFill>
                  <a:srgbClr val="7030A0"/>
                </a:solidFill>
              </a:rPr>
              <a:t>官網連結、</a:t>
            </a:r>
            <a:endParaRPr lang="en-US" altLang="zh-TW" sz="4100" dirty="0">
              <a:solidFill>
                <a:srgbClr val="7030A0"/>
              </a:solidFill>
            </a:endParaRPr>
          </a:p>
          <a:p>
            <a:pPr lvl="1"/>
            <a:r>
              <a:rPr lang="en-US" altLang="zh-TW" sz="4100" dirty="0">
                <a:solidFill>
                  <a:srgbClr val="7030A0"/>
                </a:solidFill>
              </a:rPr>
              <a:t>IG</a:t>
            </a:r>
            <a:r>
              <a:rPr lang="zh-TW" altLang="en-US" sz="4100" dirty="0">
                <a:solidFill>
                  <a:srgbClr val="7030A0"/>
                </a:solidFill>
              </a:rPr>
              <a:t>限動</a:t>
            </a:r>
            <a:r>
              <a:rPr lang="zh-CN" altLang="en-US" sz="4100" dirty="0">
                <a:solidFill>
                  <a:srgbClr val="7030A0"/>
                </a:solidFill>
              </a:rPr>
              <a:t>：用超</a:t>
            </a:r>
            <a:r>
              <a:rPr lang="zh-TW" altLang="en-US" sz="4100" dirty="0">
                <a:solidFill>
                  <a:srgbClr val="7030A0"/>
                </a:solidFill>
              </a:rPr>
              <a:t>連結</a:t>
            </a:r>
            <a:r>
              <a:rPr lang="zh-CN" altLang="en-US" sz="4100" dirty="0">
                <a:solidFill>
                  <a:srgbClr val="7030A0"/>
                </a:solidFill>
              </a:rPr>
              <a:t>，</a:t>
            </a:r>
            <a:r>
              <a:rPr lang="zh-TW" altLang="en-US" sz="4100" dirty="0">
                <a:solidFill>
                  <a:srgbClr val="7030A0"/>
                </a:solidFill>
              </a:rPr>
              <a:t>放一頁式網頁，</a:t>
            </a:r>
            <a:endParaRPr lang="en-US" altLang="zh-TW" sz="4100" dirty="0">
              <a:solidFill>
                <a:srgbClr val="7030A0"/>
              </a:solidFill>
            </a:endParaRPr>
          </a:p>
          <a:p>
            <a:pPr lvl="1"/>
            <a:r>
              <a:rPr lang="zh-TW" altLang="en-US" sz="4100" dirty="0">
                <a:solidFill>
                  <a:srgbClr val="7030A0"/>
                </a:solidFill>
              </a:rPr>
              <a:t>經營官網會員、</a:t>
            </a:r>
            <a:endParaRPr lang="en-US" altLang="zh-TW" sz="4100" dirty="0">
              <a:solidFill>
                <a:srgbClr val="7030A0"/>
              </a:solidFill>
            </a:endParaRPr>
          </a:p>
          <a:p>
            <a:pPr lvl="1"/>
            <a:r>
              <a:rPr lang="zh-TW" altLang="en-US" sz="4100" dirty="0">
                <a:solidFill>
                  <a:srgbClr val="7030A0"/>
                </a:solidFill>
              </a:rPr>
              <a:t>網紅分潤，</a:t>
            </a:r>
            <a:endParaRPr lang="en-US" altLang="zh-TW" sz="4100" dirty="0">
              <a:solidFill>
                <a:srgbClr val="7030A0"/>
              </a:solidFill>
            </a:endParaRPr>
          </a:p>
          <a:p>
            <a:pPr lvl="1"/>
            <a:r>
              <a:rPr lang="zh-TW" altLang="en-US" sz="4100" dirty="0">
                <a:solidFill>
                  <a:srgbClr val="7030A0"/>
                </a:solidFill>
              </a:rPr>
              <a:t>舉辦團購活動</a:t>
            </a:r>
            <a:endParaRPr lang="en-US" altLang="zh-TW" sz="4100" dirty="0">
              <a:solidFill>
                <a:srgbClr val="7030A0"/>
              </a:solidFill>
            </a:endParaRPr>
          </a:p>
        </p:txBody>
      </p:sp>
      <p:sp>
        <p:nvSpPr>
          <p:cNvPr id="3" name="標題 2">
            <a:extLst>
              <a:ext uri="{FF2B5EF4-FFF2-40B4-BE49-F238E27FC236}">
                <a16:creationId xmlns:a16="http://schemas.microsoft.com/office/drawing/2014/main" id="{EF00CA6C-FB6A-48C8-AE80-AB2E3B4EA5D9}"/>
              </a:ext>
            </a:extLst>
          </p:cNvPr>
          <p:cNvSpPr>
            <a:spLocks noGrp="1"/>
          </p:cNvSpPr>
          <p:nvPr>
            <p:ph type="title"/>
          </p:nvPr>
        </p:nvSpPr>
        <p:spPr/>
        <p:txBody>
          <a:bodyPr>
            <a:normAutofit/>
          </a:bodyPr>
          <a:lstStyle/>
          <a:p>
            <a:r>
              <a:rPr lang="en-US" altLang="zh-CN" sz="4400" dirty="0">
                <a:cs typeface="+mn-cs"/>
              </a:rPr>
              <a:t>IG</a:t>
            </a:r>
            <a:r>
              <a:rPr lang="zh-CN" altLang="en-US" sz="4400" dirty="0">
                <a:cs typeface="+mn-cs"/>
              </a:rPr>
              <a:t>等社交媒體的電商發展</a:t>
            </a:r>
            <a:r>
              <a:rPr lang="en-US" altLang="zh-CN" sz="4400" dirty="0">
                <a:cs typeface="+mn-cs"/>
              </a:rPr>
              <a:t>5</a:t>
            </a:r>
            <a:r>
              <a:rPr lang="zh-CN" altLang="en-US" sz="4400" dirty="0">
                <a:cs typeface="+mn-cs"/>
              </a:rPr>
              <a:t>種方法</a:t>
            </a:r>
            <a:endParaRPr lang="zh-TW" altLang="en-US" dirty="0"/>
          </a:p>
        </p:txBody>
      </p:sp>
    </p:spTree>
    <p:extLst>
      <p:ext uri="{BB962C8B-B14F-4D97-AF65-F5344CB8AC3E}">
        <p14:creationId xmlns:p14="http://schemas.microsoft.com/office/powerpoint/2010/main" val="218845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normAutofit/>
          </a:bodyPr>
          <a:lstStyle/>
          <a:p>
            <a:r>
              <a:rPr lang="en-US" altLang="zh-CN" dirty="0" err="1"/>
              <a:t>Shein</a:t>
            </a:r>
            <a:r>
              <a:rPr lang="zh-CN" altLang="en-US" dirty="0"/>
              <a:t>在社群平台</a:t>
            </a:r>
            <a:r>
              <a:rPr lang="en-US" altLang="zh-CN" dirty="0"/>
              <a:t>/</a:t>
            </a:r>
            <a:r>
              <a:rPr lang="zh-CN" altLang="en-US" dirty="0"/>
              <a:t>網紅的做法</a:t>
            </a:r>
            <a:endParaRPr lang="zh-TW" altLang="en-US" dirty="0"/>
          </a:p>
        </p:txBody>
      </p:sp>
    </p:spTree>
    <p:extLst>
      <p:ext uri="{BB962C8B-B14F-4D97-AF65-F5344CB8AC3E}">
        <p14:creationId xmlns:p14="http://schemas.microsoft.com/office/powerpoint/2010/main" val="715301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zh-CN" altLang="en-US" b="1" dirty="0"/>
              <a:t>特殊表現</a:t>
            </a:r>
            <a:r>
              <a:rPr dirty="0"/>
              <a:t>：</a:t>
            </a:r>
            <a:endParaRPr lang="en-US" dirty="0"/>
          </a:p>
          <a:p>
            <a:pPr lvl="1"/>
            <a:r>
              <a:rPr dirty="0"/>
              <a:t>Shein</a:t>
            </a:r>
            <a:r>
              <a:rPr lang="zh-CN" altLang="en-US" dirty="0"/>
              <a:t>從</a:t>
            </a:r>
            <a:r>
              <a:rPr lang="en-US" altLang="zh-CN" dirty="0"/>
              <a:t>2021</a:t>
            </a:r>
            <a:r>
              <a:rPr lang="zh-CN" altLang="en-US" dirty="0"/>
              <a:t>年開始，就是</a:t>
            </a:r>
            <a:r>
              <a:rPr lang="zh-CN" altLang="en-US" dirty="0">
                <a:solidFill>
                  <a:srgbClr val="7030A0"/>
                </a:solidFill>
              </a:rPr>
              <a:t>全美</a:t>
            </a:r>
            <a:r>
              <a:rPr lang="en-US" altLang="zh-CN" dirty="0">
                <a:solidFill>
                  <a:srgbClr val="7030A0"/>
                </a:solidFill>
              </a:rPr>
              <a:t>APP</a:t>
            </a:r>
            <a:r>
              <a:rPr lang="zh-CN" altLang="en-US" dirty="0">
                <a:solidFill>
                  <a:srgbClr val="7030A0"/>
                </a:solidFill>
              </a:rPr>
              <a:t>下載量第</a:t>
            </a:r>
            <a:r>
              <a:rPr lang="en-US" altLang="zh-CN" dirty="0">
                <a:solidFill>
                  <a:srgbClr val="7030A0"/>
                </a:solidFill>
              </a:rPr>
              <a:t>1</a:t>
            </a:r>
            <a:r>
              <a:rPr lang="zh-CN" altLang="en-US" dirty="0">
                <a:solidFill>
                  <a:srgbClr val="7030A0"/>
                </a:solidFill>
              </a:rPr>
              <a:t>名</a:t>
            </a:r>
            <a:endParaRPr lang="en-US" altLang="zh-CN" dirty="0">
              <a:solidFill>
                <a:srgbClr val="7030A0"/>
              </a:solidFill>
            </a:endParaRPr>
          </a:p>
          <a:p>
            <a:pPr lvl="1"/>
            <a:r>
              <a:rPr lang="en-US" altLang="zh-TW" dirty="0" err="1"/>
              <a:t>Shein</a:t>
            </a:r>
            <a:r>
              <a:rPr lang="zh-CN" altLang="en-US" dirty="0"/>
              <a:t>在</a:t>
            </a:r>
            <a:r>
              <a:rPr lang="en-US" altLang="zh-CN" dirty="0"/>
              <a:t>54</a:t>
            </a:r>
            <a:r>
              <a:rPr lang="zh-CN" altLang="en-US" dirty="0"/>
              <a:t>個國家，也是</a:t>
            </a:r>
            <a:r>
              <a:rPr lang="en-US" altLang="zh-CN" dirty="0">
                <a:solidFill>
                  <a:srgbClr val="7030A0"/>
                </a:solidFill>
              </a:rPr>
              <a:t>APP</a:t>
            </a:r>
            <a:r>
              <a:rPr lang="zh-CN" altLang="en-US" dirty="0">
                <a:solidFill>
                  <a:srgbClr val="7030A0"/>
                </a:solidFill>
              </a:rPr>
              <a:t>下載量第</a:t>
            </a:r>
            <a:r>
              <a:rPr lang="en-US" altLang="zh-CN" dirty="0">
                <a:solidFill>
                  <a:srgbClr val="7030A0"/>
                </a:solidFill>
              </a:rPr>
              <a:t>1</a:t>
            </a:r>
            <a:r>
              <a:rPr lang="zh-CN" altLang="en-US" dirty="0">
                <a:solidFill>
                  <a:srgbClr val="7030A0"/>
                </a:solidFill>
              </a:rPr>
              <a:t>名</a:t>
            </a:r>
            <a:endParaRPr lang="en-US" altLang="zh-CN" dirty="0">
              <a:solidFill>
                <a:srgbClr val="7030A0"/>
              </a:solidFill>
            </a:endParaRPr>
          </a:p>
          <a:p>
            <a:pPr lvl="1"/>
            <a:r>
              <a:rPr lang="en-US" altLang="zh-TW" dirty="0" err="1"/>
              <a:t>Shein</a:t>
            </a:r>
            <a:r>
              <a:rPr lang="zh-CN" altLang="en-US" dirty="0"/>
              <a:t>在</a:t>
            </a:r>
            <a:r>
              <a:rPr lang="zh-CN" altLang="en-US" dirty="0">
                <a:solidFill>
                  <a:srgbClr val="C00000"/>
                </a:solidFill>
              </a:rPr>
              <a:t>時尚</a:t>
            </a:r>
            <a:r>
              <a:rPr lang="en-US" altLang="zh-CN" dirty="0">
                <a:solidFill>
                  <a:srgbClr val="C00000"/>
                </a:solidFill>
              </a:rPr>
              <a:t>/</a:t>
            </a:r>
            <a:r>
              <a:rPr lang="zh-CN" altLang="en-US" dirty="0">
                <a:solidFill>
                  <a:srgbClr val="C00000"/>
                </a:solidFill>
              </a:rPr>
              <a:t>服裝</a:t>
            </a:r>
            <a:r>
              <a:rPr lang="zh-CN" altLang="en-US" dirty="0"/>
              <a:t>類別的</a:t>
            </a:r>
            <a:r>
              <a:rPr lang="zh-CN" altLang="en-US" dirty="0">
                <a:solidFill>
                  <a:srgbClr val="7030A0"/>
                </a:solidFill>
              </a:rPr>
              <a:t>網路流量，是全世界第</a:t>
            </a:r>
            <a:r>
              <a:rPr lang="en-US" altLang="zh-CN" dirty="0">
                <a:solidFill>
                  <a:srgbClr val="7030A0"/>
                </a:solidFill>
              </a:rPr>
              <a:t>1</a:t>
            </a:r>
            <a:r>
              <a:rPr lang="zh-CN" altLang="en-US" dirty="0">
                <a:solidFill>
                  <a:srgbClr val="7030A0"/>
                </a:solidFill>
              </a:rPr>
              <a:t>名</a:t>
            </a:r>
            <a:endParaRPr lang="en-US" altLang="zh-CN" dirty="0">
              <a:solidFill>
                <a:srgbClr val="7030A0"/>
              </a:solidFill>
            </a:endParaRPr>
          </a:p>
          <a:p>
            <a:pPr lvl="1"/>
            <a:r>
              <a:rPr lang="zh-CN" altLang="en-US" dirty="0"/>
              <a:t>訪問</a:t>
            </a:r>
            <a:r>
              <a:rPr lang="en-US" altLang="zh-CN" dirty="0" err="1"/>
              <a:t>Shein</a:t>
            </a:r>
            <a:r>
              <a:rPr lang="zh-CN" altLang="en-US" dirty="0"/>
              <a:t>網站的</a:t>
            </a:r>
            <a:r>
              <a:rPr lang="zh-CN" altLang="en-US" dirty="0">
                <a:solidFill>
                  <a:srgbClr val="C00000"/>
                </a:solidFill>
              </a:rPr>
              <a:t>平均逗留時間</a:t>
            </a:r>
            <a:r>
              <a:rPr lang="zh-CN" altLang="en-US" dirty="0"/>
              <a:t>為</a:t>
            </a:r>
            <a:r>
              <a:rPr lang="en-US" altLang="zh-CN" dirty="0">
                <a:solidFill>
                  <a:srgbClr val="7030A0"/>
                </a:solidFill>
              </a:rPr>
              <a:t>8</a:t>
            </a:r>
            <a:r>
              <a:rPr lang="zh-CN" altLang="en-US" dirty="0">
                <a:solidFill>
                  <a:srgbClr val="7030A0"/>
                </a:solidFill>
              </a:rPr>
              <a:t>分</a:t>
            </a:r>
            <a:r>
              <a:rPr lang="en-US" altLang="zh-CN" dirty="0">
                <a:solidFill>
                  <a:srgbClr val="7030A0"/>
                </a:solidFill>
              </a:rPr>
              <a:t>36</a:t>
            </a:r>
            <a:r>
              <a:rPr lang="zh-CN" altLang="en-US" dirty="0">
                <a:solidFill>
                  <a:srgbClr val="7030A0"/>
                </a:solidFill>
              </a:rPr>
              <a:t>秒（高於其他品牌</a:t>
            </a:r>
            <a:r>
              <a:rPr lang="zh-CN" altLang="en-US" dirty="0"/>
              <a:t>）</a:t>
            </a:r>
            <a:endParaRPr lang="en-US" altLang="zh-CN" dirty="0"/>
          </a:p>
          <a:p>
            <a:pPr lvl="1"/>
            <a:r>
              <a:rPr lang="zh-CN" altLang="en-US" dirty="0"/>
              <a:t>從</a:t>
            </a:r>
            <a:r>
              <a:rPr lang="en-US" altLang="zh-CN" dirty="0"/>
              <a:t>2013</a:t>
            </a:r>
            <a:r>
              <a:rPr lang="zh-CN" altLang="en-US" dirty="0"/>
              <a:t>年開始的</a:t>
            </a:r>
            <a:r>
              <a:rPr lang="en-US" altLang="zh-CN" dirty="0"/>
              <a:t>8</a:t>
            </a:r>
            <a:r>
              <a:rPr lang="zh-CN" altLang="en-US" dirty="0"/>
              <a:t>年，</a:t>
            </a:r>
            <a:r>
              <a:rPr lang="zh-CN" altLang="en-US" dirty="0">
                <a:solidFill>
                  <a:srgbClr val="7030A0"/>
                </a:solidFill>
              </a:rPr>
              <a:t>每年成長率都超過</a:t>
            </a:r>
            <a:r>
              <a:rPr lang="en-US" altLang="zh-CN" dirty="0">
                <a:solidFill>
                  <a:srgbClr val="7030A0"/>
                </a:solidFill>
              </a:rPr>
              <a:t>100%</a:t>
            </a:r>
            <a:endParaRPr lang="en-US" dirty="0">
              <a:solidFill>
                <a:srgbClr val="7030A0"/>
              </a:solidFill>
            </a:endParaRPr>
          </a:p>
          <a:p>
            <a:r>
              <a:rPr lang="zh-TW" altLang="en-US" sz="4000" dirty="0"/>
              <a:t>比競爭對手強的經營心法：</a:t>
            </a:r>
          </a:p>
          <a:p>
            <a:pPr lvl="1"/>
            <a:r>
              <a:rPr lang="en-US" altLang="zh-CN" dirty="0"/>
              <a:t>1. </a:t>
            </a:r>
            <a:r>
              <a:rPr dirty="0"/>
              <a:t>Shein</a:t>
            </a:r>
            <a:r>
              <a:rPr lang="zh-CN" altLang="en-US" dirty="0"/>
              <a:t>已經</a:t>
            </a:r>
            <a:r>
              <a:rPr lang="zh-CN" altLang="en-US" dirty="0">
                <a:solidFill>
                  <a:srgbClr val="C00000"/>
                </a:solidFill>
              </a:rPr>
              <a:t>超越</a:t>
            </a:r>
            <a:r>
              <a:rPr lang="en-US" altLang="zh-CN" dirty="0"/>
              <a:t>【</a:t>
            </a:r>
            <a:r>
              <a:rPr lang="zh-CN" altLang="en-US" dirty="0">
                <a:solidFill>
                  <a:srgbClr val="C00000"/>
                </a:solidFill>
              </a:rPr>
              <a:t>快時尚</a:t>
            </a:r>
            <a:r>
              <a:rPr lang="en-US" altLang="zh-CN" dirty="0"/>
              <a:t>】</a:t>
            </a:r>
            <a:r>
              <a:rPr lang="zh-CN" altLang="en-US" dirty="0"/>
              <a:t>，而是</a:t>
            </a:r>
            <a:r>
              <a:rPr lang="en-US" altLang="zh-CN" dirty="0"/>
              <a:t>【</a:t>
            </a:r>
            <a:r>
              <a:rPr lang="zh-CN" altLang="en-US" dirty="0">
                <a:solidFill>
                  <a:srgbClr val="C00000"/>
                </a:solidFill>
                <a:highlight>
                  <a:srgbClr val="FFFF00"/>
                </a:highlight>
              </a:rPr>
              <a:t>即時時尚</a:t>
            </a:r>
            <a:r>
              <a:rPr lang="en-US" altLang="zh-CN" dirty="0"/>
              <a:t>】</a:t>
            </a:r>
          </a:p>
          <a:p>
            <a:pPr lvl="1"/>
            <a:r>
              <a:rPr lang="en-US" altLang="zh-CN" dirty="0"/>
              <a:t>2. </a:t>
            </a:r>
            <a:r>
              <a:rPr lang="en-US" altLang="zh-TW" dirty="0" err="1"/>
              <a:t>Shein</a:t>
            </a:r>
            <a:r>
              <a:rPr lang="zh-CN" altLang="en-US" dirty="0"/>
              <a:t>就像是</a:t>
            </a:r>
            <a:r>
              <a:rPr lang="en-US" altLang="zh-CN" dirty="0"/>
              <a:t>【</a:t>
            </a:r>
            <a:r>
              <a:rPr lang="zh-CN" altLang="en-US" dirty="0">
                <a:solidFill>
                  <a:srgbClr val="C00000"/>
                </a:solidFill>
                <a:highlight>
                  <a:srgbClr val="FFFF00"/>
                </a:highlight>
              </a:rPr>
              <a:t>電商界的</a:t>
            </a:r>
            <a:r>
              <a:rPr lang="en-US" altLang="zh-CN" dirty="0" err="1">
                <a:solidFill>
                  <a:srgbClr val="C00000"/>
                </a:solidFill>
                <a:highlight>
                  <a:srgbClr val="FFFF00"/>
                </a:highlight>
              </a:rPr>
              <a:t>TikTo</a:t>
            </a:r>
            <a:r>
              <a:rPr lang="en-US" altLang="zh-CN" dirty="0" err="1"/>
              <a:t>k</a:t>
            </a:r>
            <a:r>
              <a:rPr lang="en-US" altLang="zh-CN" dirty="0"/>
              <a:t>】</a:t>
            </a:r>
            <a:r>
              <a:rPr lang="zh-TW" altLang="en-US" b="1" i="0" dirty="0">
                <a:solidFill>
                  <a:srgbClr val="FF0099"/>
                </a:solidFill>
                <a:effectLst/>
                <a:latin typeface="system-ui"/>
              </a:rPr>
              <a:t> </a:t>
            </a:r>
            <a:r>
              <a:rPr lang="zh-TW" altLang="en-US" b="1" i="0" dirty="0">
                <a:solidFill>
                  <a:srgbClr val="C00000"/>
                </a:solidFill>
                <a:effectLst/>
                <a:latin typeface="system-ui"/>
              </a:rPr>
              <a:t>➜</a:t>
            </a:r>
            <a:r>
              <a:rPr lang="zh-CN" altLang="en-US" b="1" i="0" dirty="0">
                <a:solidFill>
                  <a:srgbClr val="C00000"/>
                </a:solidFill>
                <a:effectLst/>
                <a:latin typeface="system-ui"/>
              </a:rPr>
              <a:t>善</a:t>
            </a:r>
            <a:r>
              <a:rPr lang="zh-CN" altLang="en-US" sz="2900" dirty="0">
                <a:solidFill>
                  <a:srgbClr val="C00000"/>
                </a:solidFill>
                <a:effectLst/>
                <a:latin typeface="system-ui"/>
              </a:rPr>
              <a:t>用</a:t>
            </a:r>
            <a:r>
              <a:rPr lang="en-US" altLang="zh-CN" sz="2900" dirty="0">
                <a:solidFill>
                  <a:srgbClr val="C00000"/>
                </a:solidFill>
                <a:effectLst/>
                <a:latin typeface="system-ui"/>
              </a:rPr>
              <a:t>【</a:t>
            </a:r>
            <a:r>
              <a:rPr lang="zh-CN" altLang="en-US" b="1" i="0" dirty="0">
                <a:solidFill>
                  <a:srgbClr val="C00000"/>
                </a:solidFill>
                <a:effectLst/>
                <a:highlight>
                  <a:srgbClr val="FFFF00"/>
                </a:highlight>
                <a:latin typeface="system-ui"/>
              </a:rPr>
              <a:t>大數據分析</a:t>
            </a:r>
            <a:r>
              <a:rPr lang="en-US" altLang="zh-CN" sz="2900" dirty="0">
                <a:solidFill>
                  <a:srgbClr val="C00000"/>
                </a:solidFill>
                <a:effectLst/>
                <a:latin typeface="system-ui"/>
              </a:rPr>
              <a:t>】</a:t>
            </a:r>
            <a:r>
              <a:rPr lang="zh-CN" altLang="en-US" b="1" i="0" dirty="0">
                <a:solidFill>
                  <a:srgbClr val="C00000"/>
                </a:solidFill>
                <a:effectLst/>
                <a:highlight>
                  <a:srgbClr val="FFFF00"/>
                </a:highlight>
                <a:latin typeface="system-ui"/>
              </a:rPr>
              <a:t>洞察客戶喜好與市場趨勢</a:t>
            </a:r>
            <a:endParaRPr lang="en-US" altLang="zh-CN" b="1" i="0" dirty="0">
              <a:solidFill>
                <a:srgbClr val="C00000"/>
              </a:solidFill>
              <a:effectLst/>
              <a:highlight>
                <a:srgbClr val="FFFF00"/>
              </a:highlight>
              <a:latin typeface="system-ui"/>
            </a:endParaRPr>
          </a:p>
          <a:p>
            <a:pPr lvl="1"/>
            <a:endParaRPr dirty="0"/>
          </a:p>
        </p:txBody>
      </p:sp>
      <p:sp>
        <p:nvSpPr>
          <p:cNvPr id="2" name="Title 1"/>
          <p:cNvSpPr>
            <a:spLocks noGrp="1"/>
          </p:cNvSpPr>
          <p:nvPr>
            <p:ph type="title"/>
          </p:nvPr>
        </p:nvSpPr>
        <p:spPr/>
        <p:txBody>
          <a:bodyPr>
            <a:normAutofit/>
          </a:bodyPr>
          <a:lstStyle/>
          <a:p>
            <a:r>
              <a:rPr dirty="0"/>
              <a:t>案例分析</a:t>
            </a:r>
            <a:r>
              <a:rPr lang="zh-TW" altLang="en-US" dirty="0"/>
              <a:t>：</a:t>
            </a:r>
            <a:r>
              <a:rPr lang="en-US" altLang="zh-TW" dirty="0"/>
              <a:t> </a:t>
            </a:r>
            <a:r>
              <a:rPr lang="en-US" altLang="zh-TW" dirty="0" err="1"/>
              <a:t>Shein</a:t>
            </a:r>
            <a:endParaRPr lang="zh-TW" altLang="en-US" dirty="0"/>
          </a:p>
        </p:txBody>
      </p:sp>
    </p:spTree>
    <p:extLst>
      <p:ext uri="{BB962C8B-B14F-4D97-AF65-F5344CB8AC3E}">
        <p14:creationId xmlns:p14="http://schemas.microsoft.com/office/powerpoint/2010/main" val="19449669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zh-CN" altLang="en-US" sz="3200" dirty="0"/>
              <a:t>比競爭對手強的經營心法</a:t>
            </a:r>
            <a:r>
              <a:rPr sz="3200" dirty="0"/>
              <a:t>：</a:t>
            </a:r>
            <a:endParaRPr lang="en-US" sz="3200" dirty="0"/>
          </a:p>
          <a:p>
            <a:r>
              <a:rPr lang="en-US" altLang="zh-CN" sz="3200" dirty="0">
                <a:solidFill>
                  <a:srgbClr val="7030A0"/>
                </a:solidFill>
              </a:rPr>
              <a:t>3. </a:t>
            </a:r>
            <a:r>
              <a:rPr lang="en-US" altLang="zh-TW" sz="3200" dirty="0" err="1">
                <a:solidFill>
                  <a:srgbClr val="7030A0"/>
                </a:solidFill>
              </a:rPr>
              <a:t>Shein</a:t>
            </a:r>
            <a:r>
              <a:rPr lang="zh-CN" altLang="en-US" sz="3200" dirty="0">
                <a:solidFill>
                  <a:srgbClr val="7030A0"/>
                </a:solidFill>
              </a:rPr>
              <a:t>是全世界最早藉由</a:t>
            </a:r>
            <a:r>
              <a:rPr lang="en-US" altLang="zh-CN" sz="3200" dirty="0">
                <a:solidFill>
                  <a:srgbClr val="7030A0"/>
                </a:solidFill>
              </a:rPr>
              <a:t>【</a:t>
            </a:r>
            <a:r>
              <a:rPr lang="zh-CN" altLang="en-US" sz="3200" dirty="0">
                <a:solidFill>
                  <a:srgbClr val="7030A0"/>
                </a:solidFill>
              </a:rPr>
              <a:t>網紅</a:t>
            </a:r>
            <a:r>
              <a:rPr lang="en-US" altLang="zh-CN" sz="3200" dirty="0">
                <a:solidFill>
                  <a:srgbClr val="7030A0"/>
                </a:solidFill>
              </a:rPr>
              <a:t>/KOL】</a:t>
            </a:r>
            <a:r>
              <a:rPr lang="zh-CN" altLang="en-US" sz="3200" dirty="0">
                <a:solidFill>
                  <a:srgbClr val="7030A0"/>
                </a:solidFill>
              </a:rPr>
              <a:t>來推薦商品（在</a:t>
            </a:r>
            <a:r>
              <a:rPr lang="en-US" altLang="zh-CN" sz="3200" dirty="0">
                <a:solidFill>
                  <a:srgbClr val="7030A0"/>
                </a:solidFill>
              </a:rPr>
              <a:t>2010</a:t>
            </a:r>
            <a:r>
              <a:rPr lang="zh-CN" altLang="en-US" sz="3200" dirty="0">
                <a:solidFill>
                  <a:srgbClr val="7030A0"/>
                </a:solidFill>
              </a:rPr>
              <a:t>年以前就開始）</a:t>
            </a:r>
            <a:endParaRPr lang="en-US" altLang="zh-CN" sz="3200" dirty="0">
              <a:solidFill>
                <a:srgbClr val="7030A0"/>
              </a:solidFill>
            </a:endParaRPr>
          </a:p>
          <a:p>
            <a:pPr lvl="1"/>
            <a:r>
              <a:rPr lang="zh-CN" altLang="en-US" sz="2400" dirty="0"/>
              <a:t>社群媒體</a:t>
            </a:r>
            <a:r>
              <a:rPr lang="en-US" altLang="zh-CN" sz="2400" dirty="0"/>
              <a:t>【</a:t>
            </a:r>
            <a:r>
              <a:rPr lang="en-US" altLang="zh-CN" sz="2400" dirty="0">
                <a:solidFill>
                  <a:srgbClr val="C00000"/>
                </a:solidFill>
              </a:rPr>
              <a:t>FB</a:t>
            </a:r>
            <a:r>
              <a:rPr lang="zh-CN" altLang="en-US" sz="2400" dirty="0">
                <a:solidFill>
                  <a:srgbClr val="C00000"/>
                </a:solidFill>
              </a:rPr>
              <a:t>，</a:t>
            </a:r>
            <a:r>
              <a:rPr lang="en-US" altLang="zh-CN" sz="2400" dirty="0">
                <a:solidFill>
                  <a:srgbClr val="C00000"/>
                </a:solidFill>
              </a:rPr>
              <a:t>Instagram</a:t>
            </a:r>
            <a:r>
              <a:rPr lang="zh-CN" altLang="en-US" sz="2400" dirty="0">
                <a:solidFill>
                  <a:srgbClr val="C00000"/>
                </a:solidFill>
              </a:rPr>
              <a:t>，</a:t>
            </a:r>
            <a:r>
              <a:rPr lang="en-US" altLang="zh-CN" sz="2400" dirty="0">
                <a:solidFill>
                  <a:srgbClr val="C00000"/>
                </a:solidFill>
              </a:rPr>
              <a:t>twitter</a:t>
            </a:r>
            <a:r>
              <a:rPr lang="en-US" altLang="zh-CN" sz="2400" dirty="0"/>
              <a:t>】</a:t>
            </a:r>
            <a:r>
              <a:rPr lang="zh-CN" altLang="en-US" sz="2400" dirty="0"/>
              <a:t>結合</a:t>
            </a:r>
            <a:r>
              <a:rPr lang="en-US" altLang="zh-CN" sz="2400" dirty="0"/>
              <a:t>【</a:t>
            </a:r>
            <a:r>
              <a:rPr lang="zh-CN" altLang="en-US" sz="2400" dirty="0">
                <a:solidFill>
                  <a:srgbClr val="C00000"/>
                </a:solidFill>
              </a:rPr>
              <a:t>網紅，</a:t>
            </a:r>
            <a:r>
              <a:rPr lang="en-US" altLang="zh-CN" sz="2400" dirty="0">
                <a:solidFill>
                  <a:srgbClr val="C00000"/>
                </a:solidFill>
              </a:rPr>
              <a:t>KOL</a:t>
            </a:r>
            <a:r>
              <a:rPr lang="en-US" altLang="zh-CN" sz="2400" dirty="0"/>
              <a:t>】</a:t>
            </a:r>
            <a:r>
              <a:rPr lang="zh-CN" altLang="en-US" sz="2400" dirty="0"/>
              <a:t>來推廣宣傳商品</a:t>
            </a:r>
            <a:endParaRPr lang="en-US" altLang="zh-CN" sz="2400" dirty="0"/>
          </a:p>
          <a:p>
            <a:pPr lvl="1"/>
            <a:r>
              <a:rPr lang="zh-CN" altLang="en-US" sz="2400" dirty="0"/>
              <a:t>大量招募</a:t>
            </a:r>
            <a:r>
              <a:rPr lang="en-US" altLang="zh-CN" sz="2400" dirty="0"/>
              <a:t>【</a:t>
            </a:r>
            <a:r>
              <a:rPr lang="en-US" altLang="zh-CN" sz="2400" dirty="0" err="1">
                <a:solidFill>
                  <a:srgbClr val="C00000"/>
                </a:solidFill>
                <a:highlight>
                  <a:srgbClr val="FFFF00"/>
                </a:highlight>
              </a:rPr>
              <a:t>Shein</a:t>
            </a:r>
            <a:r>
              <a:rPr lang="zh-CN" altLang="en-US" sz="2400" dirty="0">
                <a:solidFill>
                  <a:srgbClr val="C00000"/>
                </a:solidFill>
                <a:highlight>
                  <a:srgbClr val="FFFF00"/>
                </a:highlight>
              </a:rPr>
              <a:t>女孩</a:t>
            </a:r>
            <a:r>
              <a:rPr lang="en-US" altLang="zh-CN" sz="2400" dirty="0"/>
              <a:t>】</a:t>
            </a:r>
          </a:p>
          <a:p>
            <a:pPr lvl="1"/>
            <a:r>
              <a:rPr lang="zh-CN" altLang="en-US" sz="2400" dirty="0">
                <a:solidFill>
                  <a:srgbClr val="C00000"/>
                </a:solidFill>
                <a:highlight>
                  <a:srgbClr val="FFFF00"/>
                </a:highlight>
              </a:rPr>
              <a:t>網紅的投資報酬率</a:t>
            </a:r>
            <a:r>
              <a:rPr lang="en-US" altLang="zh-CN" sz="2400" dirty="0">
                <a:solidFill>
                  <a:srgbClr val="C00000"/>
                </a:solidFill>
                <a:highlight>
                  <a:srgbClr val="FFFF00"/>
                </a:highlight>
              </a:rPr>
              <a:t>ROI</a:t>
            </a:r>
            <a:r>
              <a:rPr lang="zh-CN" altLang="en-US" sz="2400" dirty="0">
                <a:solidFill>
                  <a:srgbClr val="C00000"/>
                </a:solidFill>
                <a:highlight>
                  <a:srgbClr val="FFFF00"/>
                </a:highlight>
              </a:rPr>
              <a:t>為</a:t>
            </a:r>
            <a:r>
              <a:rPr lang="en-US" altLang="zh-CN" sz="2400" dirty="0">
                <a:solidFill>
                  <a:srgbClr val="C00000"/>
                </a:solidFill>
                <a:highlight>
                  <a:srgbClr val="FFFF00"/>
                </a:highlight>
              </a:rPr>
              <a:t>1</a:t>
            </a:r>
            <a:r>
              <a:rPr lang="zh-CN" altLang="en-US" sz="2400" dirty="0">
                <a:solidFill>
                  <a:srgbClr val="C00000"/>
                </a:solidFill>
                <a:highlight>
                  <a:srgbClr val="FFFF00"/>
                </a:highlight>
              </a:rPr>
              <a:t>：</a:t>
            </a:r>
            <a:r>
              <a:rPr lang="en-US" altLang="zh-CN" sz="2400" dirty="0">
                <a:solidFill>
                  <a:srgbClr val="C00000"/>
                </a:solidFill>
                <a:highlight>
                  <a:srgbClr val="FFFF00"/>
                </a:highlight>
              </a:rPr>
              <a:t>3</a:t>
            </a:r>
            <a:r>
              <a:rPr lang="zh-CN" altLang="en-US" sz="2400" dirty="0"/>
              <a:t>，非常暴利</a:t>
            </a:r>
            <a:endParaRPr lang="en-US" altLang="zh-CN" sz="2400" dirty="0"/>
          </a:p>
          <a:p>
            <a:pPr lvl="1"/>
            <a:endParaRPr lang="en-US" altLang="zh-CN" dirty="0"/>
          </a:p>
          <a:p>
            <a:pPr lvl="1"/>
            <a:endParaRPr dirty="0"/>
          </a:p>
        </p:txBody>
      </p:sp>
      <p:sp>
        <p:nvSpPr>
          <p:cNvPr id="2" name="Title 1"/>
          <p:cNvSpPr>
            <a:spLocks noGrp="1"/>
          </p:cNvSpPr>
          <p:nvPr>
            <p:ph type="title"/>
          </p:nvPr>
        </p:nvSpPr>
        <p:spPr/>
        <p:txBody>
          <a:bodyPr>
            <a:normAutofit/>
          </a:bodyPr>
          <a:lstStyle/>
          <a:p>
            <a:r>
              <a:rPr dirty="0"/>
              <a:t>案例分析</a:t>
            </a:r>
            <a:r>
              <a:rPr lang="zh-TW" altLang="en-US" dirty="0"/>
              <a:t>：</a:t>
            </a:r>
            <a:r>
              <a:rPr lang="en-US" altLang="zh-TW" dirty="0"/>
              <a:t> </a:t>
            </a:r>
            <a:r>
              <a:rPr lang="en-US" altLang="zh-TW" dirty="0" err="1"/>
              <a:t>Shein</a:t>
            </a:r>
            <a:endParaRPr lang="zh-TW" altLang="en-US" dirty="0"/>
          </a:p>
        </p:txBody>
      </p:sp>
    </p:spTree>
    <p:extLst>
      <p:ext uri="{BB962C8B-B14F-4D97-AF65-F5344CB8AC3E}">
        <p14:creationId xmlns:p14="http://schemas.microsoft.com/office/powerpoint/2010/main" val="1899569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dirty="0"/>
              <a:t>粉絲基礎：</a:t>
            </a:r>
            <a:endParaRPr lang="en-US" dirty="0"/>
          </a:p>
          <a:p>
            <a:pPr lvl="1"/>
            <a:r>
              <a:rPr dirty="0"/>
              <a:t>網紅和KOL通常擁有大量忠實的粉絲，他們的推薦和評論能夠直接影響粉絲的購買決策。</a:t>
            </a:r>
          </a:p>
          <a:p>
            <a:r>
              <a:rPr dirty="0"/>
              <a:t>內容創作能力：</a:t>
            </a:r>
            <a:endParaRPr lang="en-US" dirty="0"/>
          </a:p>
          <a:p>
            <a:pPr lvl="1"/>
            <a:r>
              <a:rPr dirty="0"/>
              <a:t>優質內容是吸引粉絲和保持影響力的關鍵，網紅和KOL通過創意內容與粉絲建立深厚的情感聯繫。</a:t>
            </a:r>
          </a:p>
          <a:p>
            <a:r>
              <a:rPr dirty="0"/>
              <a:t>信任與真實性：</a:t>
            </a:r>
            <a:endParaRPr lang="en-US" dirty="0"/>
          </a:p>
          <a:p>
            <a:pPr lvl="1"/>
            <a:r>
              <a:rPr dirty="0"/>
              <a:t>粉絲通常認為網紅和KOL的推薦具有真實性和可信度，因為他們相信這些意見領袖是基於個人經驗和專業知識給出的建議。</a:t>
            </a:r>
          </a:p>
        </p:txBody>
      </p:sp>
      <p:sp>
        <p:nvSpPr>
          <p:cNvPr id="2" name="Title 1"/>
          <p:cNvSpPr>
            <a:spLocks noGrp="1"/>
          </p:cNvSpPr>
          <p:nvPr>
            <p:ph type="title"/>
          </p:nvPr>
        </p:nvSpPr>
        <p:spPr/>
        <p:txBody>
          <a:bodyPr/>
          <a:lstStyle/>
          <a:p>
            <a:r>
              <a:t>網紅與KOL的影響力來源</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C5964AC9-414E-4D31-A924-9042C1E8B998}"/>
              </a:ext>
            </a:extLst>
          </p:cNvPr>
          <p:cNvSpPr>
            <a:spLocks noGrp="1"/>
          </p:cNvSpPr>
          <p:nvPr>
            <p:ph idx="1"/>
          </p:nvPr>
        </p:nvSpPr>
        <p:spPr/>
        <p:txBody>
          <a:bodyPr>
            <a:normAutofit lnSpcReduction="10000"/>
          </a:bodyPr>
          <a:lstStyle/>
          <a:p>
            <a:r>
              <a:rPr lang="en-US" altLang="zh-TW" dirty="0" err="1"/>
              <a:t>Shein</a:t>
            </a:r>
            <a:r>
              <a:rPr lang="en-US" altLang="zh-TW" dirty="0"/>
              <a:t> </a:t>
            </a:r>
            <a:r>
              <a:rPr lang="zh-TW" altLang="en-US" dirty="0"/>
              <a:t>的網紅投資報酬率（</a:t>
            </a:r>
            <a:r>
              <a:rPr lang="en-US" altLang="zh-TW" dirty="0"/>
              <a:t>ROI</a:t>
            </a:r>
            <a:r>
              <a:rPr lang="zh-TW" altLang="en-US" dirty="0"/>
              <a:t>）為 </a:t>
            </a:r>
            <a:r>
              <a:rPr lang="en-US" altLang="zh-TW" dirty="0"/>
              <a:t>1:3 </a:t>
            </a:r>
          </a:p>
          <a:p>
            <a:pPr lvl="1"/>
            <a:r>
              <a:rPr lang="zh-TW" altLang="en-US" sz="4000" dirty="0"/>
              <a:t>意味著每投入 </a:t>
            </a:r>
            <a:r>
              <a:rPr lang="en-US" altLang="zh-TW" sz="4000" dirty="0"/>
              <a:t>1 </a:t>
            </a:r>
            <a:r>
              <a:rPr lang="zh-TW" altLang="en-US" sz="4000" dirty="0"/>
              <a:t>單位的資金，</a:t>
            </a:r>
            <a:r>
              <a:rPr lang="en-US" altLang="zh-TW" sz="4000" dirty="0" err="1"/>
              <a:t>Shein</a:t>
            </a:r>
            <a:r>
              <a:rPr lang="en-US" altLang="zh-TW" sz="4000" dirty="0"/>
              <a:t> </a:t>
            </a:r>
            <a:r>
              <a:rPr lang="zh-TW" altLang="en-US" sz="4000" dirty="0"/>
              <a:t>能夠從這些網紅合作中獲得 </a:t>
            </a:r>
            <a:r>
              <a:rPr lang="en-US" altLang="zh-TW" sz="4000" dirty="0"/>
              <a:t>3 </a:t>
            </a:r>
            <a:r>
              <a:rPr lang="zh-TW" altLang="en-US" sz="4000" dirty="0"/>
              <a:t>單位的收益。</a:t>
            </a:r>
            <a:endParaRPr lang="en-US" altLang="zh-TW" sz="4000" dirty="0"/>
          </a:p>
          <a:p>
            <a:pPr lvl="1"/>
            <a:r>
              <a:rPr lang="zh-TW" altLang="en-US" sz="4000" dirty="0"/>
              <a:t>換句話說，</a:t>
            </a:r>
            <a:endParaRPr lang="en-US" altLang="zh-TW" sz="4000" dirty="0"/>
          </a:p>
          <a:p>
            <a:pPr lvl="1"/>
            <a:r>
              <a:rPr lang="en-US" altLang="zh-TW" sz="4000" dirty="0" err="1"/>
              <a:t>Shein</a:t>
            </a:r>
            <a:r>
              <a:rPr lang="en-US" altLang="zh-TW" sz="4000" dirty="0"/>
              <a:t> </a:t>
            </a:r>
            <a:r>
              <a:rPr lang="zh-TW" altLang="en-US" sz="4000" dirty="0">
                <a:solidFill>
                  <a:srgbClr val="7030A0"/>
                </a:solidFill>
                <a:highlight>
                  <a:srgbClr val="FFFF00"/>
                </a:highlight>
              </a:rPr>
              <a:t>在網紅營銷上的每一元投入</a:t>
            </a:r>
            <a:r>
              <a:rPr lang="zh-TW" altLang="en-US" sz="4000" dirty="0"/>
              <a:t>，都</a:t>
            </a:r>
            <a:r>
              <a:rPr lang="zh-TW" altLang="en-US" sz="4000" dirty="0">
                <a:solidFill>
                  <a:srgbClr val="7030A0"/>
                </a:solidFill>
                <a:highlight>
                  <a:srgbClr val="FFFF00"/>
                </a:highlight>
              </a:rPr>
              <a:t>能產生三元的回報</a:t>
            </a:r>
          </a:p>
          <a:p>
            <a:endParaRPr lang="zh-TW" altLang="en-US" dirty="0"/>
          </a:p>
        </p:txBody>
      </p:sp>
      <p:sp>
        <p:nvSpPr>
          <p:cNvPr id="3" name="標題 2">
            <a:extLst>
              <a:ext uri="{FF2B5EF4-FFF2-40B4-BE49-F238E27FC236}">
                <a16:creationId xmlns:a16="http://schemas.microsoft.com/office/drawing/2014/main" id="{72C9EF4E-41BA-4289-B3D7-8BE024D744F9}"/>
              </a:ext>
            </a:extLst>
          </p:cNvPr>
          <p:cNvSpPr>
            <a:spLocks noGrp="1"/>
          </p:cNvSpPr>
          <p:nvPr>
            <p:ph type="title"/>
          </p:nvPr>
        </p:nvSpPr>
        <p:spPr/>
        <p:txBody>
          <a:bodyPr/>
          <a:lstStyle/>
          <a:p>
            <a:r>
              <a:rPr lang="zh-CN" altLang="en-US" dirty="0"/>
              <a:t>什麼是投資報酬率</a:t>
            </a:r>
            <a:r>
              <a:rPr lang="en-US" altLang="zh-CN" dirty="0"/>
              <a:t>ROI= 1</a:t>
            </a:r>
            <a:r>
              <a:rPr lang="zh-CN" altLang="en-US" dirty="0"/>
              <a:t>：</a:t>
            </a:r>
            <a:r>
              <a:rPr lang="en-US" altLang="zh-CN" dirty="0"/>
              <a:t>3</a:t>
            </a:r>
            <a:endParaRPr lang="zh-TW" altLang="en-US" dirty="0"/>
          </a:p>
        </p:txBody>
      </p:sp>
    </p:spTree>
    <p:extLst>
      <p:ext uri="{BB962C8B-B14F-4D97-AF65-F5344CB8AC3E}">
        <p14:creationId xmlns:p14="http://schemas.microsoft.com/office/powerpoint/2010/main" val="3621865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zh-CN" altLang="en-US" sz="3200" dirty="0"/>
              <a:t>比競爭對手強的經營心法</a:t>
            </a:r>
            <a:r>
              <a:rPr sz="3200" dirty="0"/>
              <a:t>：</a:t>
            </a:r>
            <a:endParaRPr lang="en-US" sz="3200" dirty="0"/>
          </a:p>
          <a:p>
            <a:r>
              <a:rPr lang="en-US" altLang="zh-CN" sz="3200" dirty="0">
                <a:solidFill>
                  <a:srgbClr val="7030A0"/>
                </a:solidFill>
              </a:rPr>
              <a:t>4. </a:t>
            </a:r>
            <a:r>
              <a:rPr lang="en-US" altLang="zh-TW" sz="3200" dirty="0" err="1">
                <a:solidFill>
                  <a:srgbClr val="7030A0"/>
                </a:solidFill>
              </a:rPr>
              <a:t>Shein</a:t>
            </a:r>
            <a:r>
              <a:rPr lang="zh-CN" altLang="en-US" sz="3200" dirty="0">
                <a:solidFill>
                  <a:srgbClr val="7030A0"/>
                </a:solidFill>
              </a:rPr>
              <a:t>有</a:t>
            </a:r>
            <a:r>
              <a:rPr lang="en-US" altLang="zh-CN" sz="3200" dirty="0">
                <a:solidFill>
                  <a:srgbClr val="7030A0"/>
                </a:solidFill>
              </a:rPr>
              <a:t>【</a:t>
            </a:r>
            <a:r>
              <a:rPr lang="zh-CN" altLang="en-US" sz="3200" dirty="0">
                <a:solidFill>
                  <a:srgbClr val="7030A0"/>
                </a:solidFill>
              </a:rPr>
              <a:t>聯盟計劃</a:t>
            </a:r>
            <a:r>
              <a:rPr lang="en-US" altLang="zh-CN" sz="3200" dirty="0">
                <a:solidFill>
                  <a:srgbClr val="7030A0"/>
                </a:solidFill>
              </a:rPr>
              <a:t>】</a:t>
            </a:r>
            <a:r>
              <a:rPr lang="zh-CN" altLang="en-US" sz="3200" dirty="0">
                <a:solidFill>
                  <a:srgbClr val="7030A0"/>
                </a:solidFill>
              </a:rPr>
              <a:t>，</a:t>
            </a:r>
            <a:r>
              <a:rPr lang="en-US" altLang="zh-CN" sz="3200" dirty="0">
                <a:solidFill>
                  <a:srgbClr val="7030A0"/>
                </a:solidFill>
              </a:rPr>
              <a:t>【</a:t>
            </a:r>
            <a:r>
              <a:rPr lang="zh-CN" altLang="en-US" sz="3200" dirty="0">
                <a:solidFill>
                  <a:srgbClr val="7030A0"/>
                </a:solidFill>
              </a:rPr>
              <a:t>分銷</a:t>
            </a:r>
            <a:r>
              <a:rPr lang="en-US" altLang="zh-CN" sz="3200" dirty="0">
                <a:solidFill>
                  <a:srgbClr val="7030A0"/>
                </a:solidFill>
              </a:rPr>
              <a:t>】</a:t>
            </a:r>
          </a:p>
          <a:p>
            <a:r>
              <a:rPr lang="zh-CN" altLang="en-US" sz="3200" dirty="0">
                <a:solidFill>
                  <a:srgbClr val="7030A0"/>
                </a:solidFill>
              </a:rPr>
              <a:t>是全世界最早藉由</a:t>
            </a:r>
            <a:r>
              <a:rPr lang="en-US" altLang="zh-CN" sz="3200" dirty="0">
                <a:solidFill>
                  <a:srgbClr val="7030A0"/>
                </a:solidFill>
              </a:rPr>
              <a:t>【</a:t>
            </a:r>
            <a:r>
              <a:rPr lang="zh-CN" altLang="en-US" sz="3200" dirty="0">
                <a:solidFill>
                  <a:srgbClr val="7030A0"/>
                </a:solidFill>
              </a:rPr>
              <a:t>網紅</a:t>
            </a:r>
            <a:r>
              <a:rPr lang="en-US" altLang="zh-CN" sz="3200" dirty="0">
                <a:solidFill>
                  <a:srgbClr val="7030A0"/>
                </a:solidFill>
              </a:rPr>
              <a:t>/KOL】</a:t>
            </a:r>
            <a:r>
              <a:rPr lang="zh-CN" altLang="en-US" sz="3200" dirty="0">
                <a:solidFill>
                  <a:srgbClr val="7030A0"/>
                </a:solidFill>
              </a:rPr>
              <a:t>來推薦商品（在</a:t>
            </a:r>
            <a:r>
              <a:rPr lang="en-US" altLang="zh-CN" sz="3200" dirty="0">
                <a:solidFill>
                  <a:srgbClr val="7030A0"/>
                </a:solidFill>
              </a:rPr>
              <a:t>2010</a:t>
            </a:r>
            <a:r>
              <a:rPr lang="zh-CN" altLang="en-US" sz="3200" dirty="0">
                <a:solidFill>
                  <a:srgbClr val="7030A0"/>
                </a:solidFill>
              </a:rPr>
              <a:t>年以前就開始）</a:t>
            </a:r>
            <a:endParaRPr lang="en-US" altLang="zh-CN" sz="3200" dirty="0">
              <a:solidFill>
                <a:srgbClr val="7030A0"/>
              </a:solidFill>
            </a:endParaRPr>
          </a:p>
          <a:p>
            <a:pPr lvl="1"/>
            <a:r>
              <a:rPr lang="zh-CN" altLang="en-US" sz="2400" dirty="0"/>
              <a:t>社群媒體</a:t>
            </a:r>
            <a:r>
              <a:rPr lang="en-US" altLang="zh-CN" sz="2400" dirty="0"/>
              <a:t>【</a:t>
            </a:r>
            <a:r>
              <a:rPr lang="en-US" altLang="zh-CN" sz="2400" dirty="0">
                <a:solidFill>
                  <a:srgbClr val="C00000"/>
                </a:solidFill>
              </a:rPr>
              <a:t>FB</a:t>
            </a:r>
            <a:r>
              <a:rPr lang="zh-CN" altLang="en-US" sz="2400" dirty="0">
                <a:solidFill>
                  <a:srgbClr val="C00000"/>
                </a:solidFill>
              </a:rPr>
              <a:t>，</a:t>
            </a:r>
            <a:r>
              <a:rPr lang="en-US" altLang="zh-CN" sz="2400" dirty="0">
                <a:solidFill>
                  <a:srgbClr val="C00000"/>
                </a:solidFill>
              </a:rPr>
              <a:t>Instagram</a:t>
            </a:r>
            <a:r>
              <a:rPr lang="zh-CN" altLang="en-US" sz="2400" dirty="0">
                <a:solidFill>
                  <a:srgbClr val="C00000"/>
                </a:solidFill>
              </a:rPr>
              <a:t>，</a:t>
            </a:r>
            <a:r>
              <a:rPr lang="en-US" altLang="zh-CN" sz="2400" dirty="0">
                <a:solidFill>
                  <a:srgbClr val="C00000"/>
                </a:solidFill>
              </a:rPr>
              <a:t>twitter</a:t>
            </a:r>
            <a:r>
              <a:rPr lang="en-US" altLang="zh-CN" sz="2400" dirty="0"/>
              <a:t>】</a:t>
            </a:r>
            <a:r>
              <a:rPr lang="zh-CN" altLang="en-US" sz="2400" dirty="0"/>
              <a:t>結合</a:t>
            </a:r>
            <a:r>
              <a:rPr lang="en-US" altLang="zh-CN" sz="2400" dirty="0"/>
              <a:t>【</a:t>
            </a:r>
            <a:r>
              <a:rPr lang="zh-CN" altLang="en-US" sz="2400" dirty="0">
                <a:solidFill>
                  <a:srgbClr val="C00000"/>
                </a:solidFill>
              </a:rPr>
              <a:t>網紅，</a:t>
            </a:r>
            <a:r>
              <a:rPr lang="en-US" altLang="zh-CN" sz="2400" dirty="0">
                <a:solidFill>
                  <a:srgbClr val="C00000"/>
                </a:solidFill>
              </a:rPr>
              <a:t>KOL</a:t>
            </a:r>
            <a:r>
              <a:rPr lang="en-US" altLang="zh-CN" sz="2400" dirty="0"/>
              <a:t>】</a:t>
            </a:r>
            <a:r>
              <a:rPr lang="zh-CN" altLang="en-US" sz="2400" dirty="0"/>
              <a:t>來推廣宣傳商品</a:t>
            </a:r>
            <a:endParaRPr lang="en-US" altLang="zh-CN" sz="2400" dirty="0"/>
          </a:p>
          <a:p>
            <a:pPr lvl="1"/>
            <a:r>
              <a:rPr lang="zh-CN" altLang="en-US" sz="2400" dirty="0"/>
              <a:t>大量招募</a:t>
            </a:r>
            <a:r>
              <a:rPr lang="en-US" altLang="zh-CN" sz="2400" dirty="0"/>
              <a:t>【</a:t>
            </a:r>
            <a:r>
              <a:rPr lang="en-US" altLang="zh-CN" sz="2400" dirty="0" err="1">
                <a:solidFill>
                  <a:srgbClr val="C00000"/>
                </a:solidFill>
                <a:highlight>
                  <a:srgbClr val="FFFF00"/>
                </a:highlight>
              </a:rPr>
              <a:t>Shein</a:t>
            </a:r>
            <a:r>
              <a:rPr lang="zh-CN" altLang="en-US" sz="2400" dirty="0">
                <a:solidFill>
                  <a:srgbClr val="C00000"/>
                </a:solidFill>
                <a:highlight>
                  <a:srgbClr val="FFFF00"/>
                </a:highlight>
              </a:rPr>
              <a:t>女孩</a:t>
            </a:r>
            <a:r>
              <a:rPr lang="en-US" altLang="zh-CN" sz="2400" dirty="0"/>
              <a:t>】</a:t>
            </a:r>
          </a:p>
          <a:p>
            <a:pPr lvl="1"/>
            <a:r>
              <a:rPr lang="zh-CN" altLang="en-US" sz="2400" dirty="0">
                <a:solidFill>
                  <a:srgbClr val="C00000"/>
                </a:solidFill>
                <a:highlight>
                  <a:srgbClr val="FFFF00"/>
                </a:highlight>
              </a:rPr>
              <a:t>網紅的投資報酬率</a:t>
            </a:r>
            <a:r>
              <a:rPr lang="en-US" altLang="zh-CN" sz="2400" dirty="0">
                <a:solidFill>
                  <a:srgbClr val="C00000"/>
                </a:solidFill>
                <a:highlight>
                  <a:srgbClr val="FFFF00"/>
                </a:highlight>
              </a:rPr>
              <a:t>ROI</a:t>
            </a:r>
            <a:r>
              <a:rPr lang="zh-CN" altLang="en-US" sz="2400" dirty="0">
                <a:solidFill>
                  <a:srgbClr val="C00000"/>
                </a:solidFill>
                <a:highlight>
                  <a:srgbClr val="FFFF00"/>
                </a:highlight>
              </a:rPr>
              <a:t>為</a:t>
            </a:r>
            <a:r>
              <a:rPr lang="en-US" altLang="zh-CN" sz="2400" dirty="0">
                <a:solidFill>
                  <a:srgbClr val="C00000"/>
                </a:solidFill>
                <a:highlight>
                  <a:srgbClr val="FFFF00"/>
                </a:highlight>
              </a:rPr>
              <a:t>1</a:t>
            </a:r>
            <a:r>
              <a:rPr lang="zh-CN" altLang="en-US" sz="2400" dirty="0">
                <a:solidFill>
                  <a:srgbClr val="C00000"/>
                </a:solidFill>
                <a:highlight>
                  <a:srgbClr val="FFFF00"/>
                </a:highlight>
              </a:rPr>
              <a:t>：</a:t>
            </a:r>
            <a:r>
              <a:rPr lang="en-US" altLang="zh-CN" sz="2400" dirty="0">
                <a:solidFill>
                  <a:srgbClr val="C00000"/>
                </a:solidFill>
                <a:highlight>
                  <a:srgbClr val="FFFF00"/>
                </a:highlight>
              </a:rPr>
              <a:t>3</a:t>
            </a:r>
            <a:r>
              <a:rPr lang="zh-CN" altLang="en-US" sz="2400" dirty="0"/>
              <a:t>，非常暴利</a:t>
            </a:r>
            <a:endParaRPr lang="en-US" altLang="zh-CN" sz="2400" dirty="0"/>
          </a:p>
          <a:p>
            <a:r>
              <a:rPr lang="en-US" altLang="zh-CN" sz="3600" dirty="0">
                <a:solidFill>
                  <a:srgbClr val="7030A0"/>
                </a:solidFill>
              </a:rPr>
              <a:t>5.</a:t>
            </a:r>
            <a:r>
              <a:rPr lang="en-US" altLang="zh-TW" sz="3600" dirty="0">
                <a:solidFill>
                  <a:srgbClr val="7030A0"/>
                </a:solidFill>
              </a:rPr>
              <a:t> </a:t>
            </a:r>
            <a:r>
              <a:rPr lang="en-US" altLang="zh-TW" sz="3600" dirty="0" err="1">
                <a:solidFill>
                  <a:srgbClr val="7030A0"/>
                </a:solidFill>
              </a:rPr>
              <a:t>Shein</a:t>
            </a:r>
            <a:r>
              <a:rPr lang="zh-CN" altLang="en-US" sz="3600" dirty="0">
                <a:solidFill>
                  <a:srgbClr val="7030A0"/>
                </a:solidFill>
              </a:rPr>
              <a:t>大量投放網路廣告（</a:t>
            </a:r>
            <a:r>
              <a:rPr lang="en-US" altLang="zh-CN" sz="3600" dirty="0" err="1">
                <a:solidFill>
                  <a:srgbClr val="7030A0"/>
                </a:solidFill>
              </a:rPr>
              <a:t>Goolge</a:t>
            </a:r>
            <a:r>
              <a:rPr lang="zh-CN" altLang="en-US" sz="3600" dirty="0">
                <a:solidFill>
                  <a:srgbClr val="7030A0"/>
                </a:solidFill>
              </a:rPr>
              <a:t>，</a:t>
            </a:r>
            <a:r>
              <a:rPr lang="en-US" altLang="zh-CN" sz="3600" dirty="0">
                <a:solidFill>
                  <a:srgbClr val="7030A0"/>
                </a:solidFill>
              </a:rPr>
              <a:t>FB</a:t>
            </a:r>
            <a:r>
              <a:rPr lang="zh-CN" altLang="en-US" sz="3600" dirty="0">
                <a:solidFill>
                  <a:srgbClr val="7030A0"/>
                </a:solidFill>
              </a:rPr>
              <a:t>，</a:t>
            </a:r>
            <a:r>
              <a:rPr lang="en-US" altLang="zh-CN" sz="3600" dirty="0" err="1">
                <a:solidFill>
                  <a:srgbClr val="7030A0"/>
                </a:solidFill>
              </a:rPr>
              <a:t>TikTok</a:t>
            </a:r>
            <a:r>
              <a:rPr lang="zh-CN" altLang="en-US" sz="3600" dirty="0">
                <a:solidFill>
                  <a:srgbClr val="7030A0"/>
                </a:solidFill>
              </a:rPr>
              <a:t>，</a:t>
            </a:r>
            <a:r>
              <a:rPr lang="en-US" altLang="zh-CN" sz="3600" dirty="0">
                <a:solidFill>
                  <a:srgbClr val="7030A0"/>
                </a:solidFill>
              </a:rPr>
              <a:t>Instagram)</a:t>
            </a:r>
          </a:p>
          <a:p>
            <a:pPr lvl="1"/>
            <a:r>
              <a:rPr lang="zh-CN" altLang="en-US" sz="2400" dirty="0"/>
              <a:t>利用大數據分析，做</a:t>
            </a:r>
            <a:r>
              <a:rPr lang="zh-CN" altLang="en-US" sz="2400" dirty="0">
                <a:solidFill>
                  <a:srgbClr val="C00000"/>
                </a:solidFill>
                <a:highlight>
                  <a:srgbClr val="FFFF00"/>
                </a:highlight>
              </a:rPr>
              <a:t>精準投放</a:t>
            </a:r>
            <a:r>
              <a:rPr lang="zh-CN" altLang="en-US" sz="2400" dirty="0"/>
              <a:t>，不是隨便投放</a:t>
            </a:r>
            <a:endParaRPr lang="en-US" altLang="zh-CN" sz="2400" dirty="0"/>
          </a:p>
          <a:p>
            <a:pPr lvl="1"/>
            <a:endParaRPr lang="en-US" altLang="zh-CN" dirty="0"/>
          </a:p>
          <a:p>
            <a:pPr lvl="1"/>
            <a:endParaRPr dirty="0"/>
          </a:p>
        </p:txBody>
      </p:sp>
      <p:sp>
        <p:nvSpPr>
          <p:cNvPr id="2" name="Title 1"/>
          <p:cNvSpPr>
            <a:spLocks noGrp="1"/>
          </p:cNvSpPr>
          <p:nvPr>
            <p:ph type="title"/>
          </p:nvPr>
        </p:nvSpPr>
        <p:spPr/>
        <p:txBody>
          <a:bodyPr>
            <a:normAutofit/>
          </a:bodyPr>
          <a:lstStyle/>
          <a:p>
            <a:r>
              <a:rPr dirty="0"/>
              <a:t>案例分析</a:t>
            </a:r>
            <a:r>
              <a:rPr lang="zh-TW" altLang="en-US" dirty="0"/>
              <a:t>：</a:t>
            </a:r>
            <a:r>
              <a:rPr lang="en-US" altLang="zh-TW" dirty="0"/>
              <a:t> </a:t>
            </a:r>
            <a:r>
              <a:rPr lang="en-US" altLang="zh-TW" dirty="0" err="1"/>
              <a:t>Shein</a:t>
            </a:r>
            <a:endParaRPr lang="zh-TW" altLang="en-US" dirty="0"/>
          </a:p>
        </p:txBody>
      </p:sp>
    </p:spTree>
    <p:extLst>
      <p:ext uri="{BB962C8B-B14F-4D97-AF65-F5344CB8AC3E}">
        <p14:creationId xmlns:p14="http://schemas.microsoft.com/office/powerpoint/2010/main" val="2157127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D50BBEB-BEC4-4A31-AB87-9C7F4DC91993}"/>
              </a:ext>
            </a:extLst>
          </p:cNvPr>
          <p:cNvSpPr>
            <a:spLocks noGrp="1"/>
          </p:cNvSpPr>
          <p:nvPr>
            <p:ph idx="1"/>
          </p:nvPr>
        </p:nvSpPr>
        <p:spPr/>
        <p:txBody>
          <a:bodyPr>
            <a:normAutofit fontScale="47500" lnSpcReduction="20000"/>
          </a:bodyPr>
          <a:lstStyle/>
          <a:p>
            <a:r>
              <a:rPr lang="en-US" altLang="zh-TW" sz="4200" dirty="0">
                <a:solidFill>
                  <a:srgbClr val="7030A0"/>
                </a:solidFill>
                <a:highlight>
                  <a:srgbClr val="FFFF00"/>
                </a:highlight>
              </a:rPr>
              <a:t>【</a:t>
            </a:r>
            <a:r>
              <a:rPr lang="zh-TW" altLang="en-US" sz="4200" dirty="0">
                <a:solidFill>
                  <a:srgbClr val="7030A0"/>
                </a:solidFill>
                <a:highlight>
                  <a:srgbClr val="FFFF00"/>
                </a:highlight>
              </a:rPr>
              <a:t>聯盟計劃</a:t>
            </a:r>
            <a:r>
              <a:rPr lang="en-US" altLang="zh-TW" sz="4200" dirty="0">
                <a:solidFill>
                  <a:srgbClr val="7030A0"/>
                </a:solidFill>
                <a:highlight>
                  <a:srgbClr val="FFFF00"/>
                </a:highlight>
              </a:rPr>
              <a:t>】</a:t>
            </a:r>
            <a:r>
              <a:rPr lang="zh-TW" altLang="en-US" sz="4200" dirty="0">
                <a:solidFill>
                  <a:srgbClr val="7030A0"/>
                </a:solidFill>
                <a:highlight>
                  <a:srgbClr val="FFFF00"/>
                </a:highlight>
              </a:rPr>
              <a:t>（</a:t>
            </a:r>
            <a:r>
              <a:rPr lang="en-US" altLang="zh-TW" sz="4200" dirty="0">
                <a:solidFill>
                  <a:srgbClr val="7030A0"/>
                </a:solidFill>
                <a:highlight>
                  <a:srgbClr val="FFFF00"/>
                </a:highlight>
              </a:rPr>
              <a:t>Affiliate Program</a:t>
            </a:r>
            <a:r>
              <a:rPr lang="zh-TW" altLang="en-US" sz="4200" dirty="0"/>
              <a:t>），也就是</a:t>
            </a:r>
            <a:r>
              <a:rPr lang="en-US" altLang="zh-TW" sz="4200" dirty="0">
                <a:highlight>
                  <a:srgbClr val="FFFF00"/>
                </a:highlight>
              </a:rPr>
              <a:t>【</a:t>
            </a:r>
            <a:r>
              <a:rPr lang="zh-TW" altLang="en-US" sz="4200" dirty="0">
                <a:highlight>
                  <a:srgbClr val="FFFF00"/>
                </a:highlight>
              </a:rPr>
              <a:t>分銷</a:t>
            </a:r>
            <a:r>
              <a:rPr lang="en-US" altLang="zh-TW" sz="4200" dirty="0">
                <a:highlight>
                  <a:srgbClr val="FFFF00"/>
                </a:highlight>
              </a:rPr>
              <a:t>】</a:t>
            </a:r>
            <a:r>
              <a:rPr lang="zh-TW" altLang="en-US" sz="4200" dirty="0">
                <a:highlight>
                  <a:srgbClr val="FFFF00"/>
                </a:highlight>
              </a:rPr>
              <a:t>計劃，</a:t>
            </a:r>
            <a:endParaRPr lang="en-US" altLang="zh-TW" sz="4200" dirty="0">
              <a:highlight>
                <a:srgbClr val="FFFF00"/>
              </a:highlight>
            </a:endParaRPr>
          </a:p>
          <a:p>
            <a:r>
              <a:rPr lang="zh-TW" altLang="en-US" dirty="0"/>
              <a:t>允許個人或機構成為 </a:t>
            </a:r>
            <a:r>
              <a:rPr lang="en-US" altLang="zh-TW" dirty="0" err="1"/>
              <a:t>Shein</a:t>
            </a:r>
            <a:r>
              <a:rPr lang="en-US" altLang="zh-TW" dirty="0"/>
              <a:t> </a:t>
            </a:r>
            <a:r>
              <a:rPr lang="zh-TW" altLang="en-US" dirty="0"/>
              <a:t>的推廣合作夥伴，通過推廣 </a:t>
            </a:r>
            <a:r>
              <a:rPr lang="en-US" altLang="zh-TW" dirty="0" err="1"/>
              <a:t>Shein</a:t>
            </a:r>
            <a:r>
              <a:rPr lang="en-US" altLang="zh-TW" dirty="0"/>
              <a:t> </a:t>
            </a:r>
            <a:r>
              <a:rPr lang="zh-TW" altLang="en-US" dirty="0"/>
              <a:t>的產品來獲得佣金。作如下：</a:t>
            </a:r>
          </a:p>
          <a:p>
            <a:pPr>
              <a:buFont typeface="+mj-lt"/>
              <a:buAutoNum type="arabicPeriod"/>
            </a:pPr>
            <a:r>
              <a:rPr lang="zh-TW" altLang="en-US" sz="6700" b="1" dirty="0">
                <a:solidFill>
                  <a:srgbClr val="7030A0"/>
                </a:solidFill>
              </a:rPr>
              <a:t>加入聯盟計劃</a:t>
            </a:r>
            <a:r>
              <a:rPr lang="zh-TW" altLang="en-US" sz="6700" dirty="0">
                <a:solidFill>
                  <a:srgbClr val="7030A0"/>
                </a:solidFill>
              </a:rPr>
              <a:t>：</a:t>
            </a:r>
            <a:endParaRPr lang="en-US" altLang="zh-TW" sz="6700" dirty="0">
              <a:solidFill>
                <a:srgbClr val="7030A0"/>
              </a:solidFill>
            </a:endParaRPr>
          </a:p>
          <a:p>
            <a:pPr lvl="1"/>
            <a:r>
              <a:rPr lang="zh-TW" altLang="en-US" sz="4500" dirty="0"/>
              <a:t>合作夥伴需要</a:t>
            </a:r>
            <a:r>
              <a:rPr lang="zh-TW" altLang="en-US" sz="4500" dirty="0">
                <a:solidFill>
                  <a:srgbClr val="C00000"/>
                </a:solidFill>
              </a:rPr>
              <a:t>先註冊並加入 </a:t>
            </a:r>
            <a:r>
              <a:rPr lang="en-US" altLang="zh-TW" sz="4500" dirty="0" err="1">
                <a:solidFill>
                  <a:srgbClr val="C00000"/>
                </a:solidFill>
              </a:rPr>
              <a:t>Shein</a:t>
            </a:r>
            <a:r>
              <a:rPr lang="en-US" altLang="zh-TW" sz="4500" dirty="0">
                <a:solidFill>
                  <a:srgbClr val="C00000"/>
                </a:solidFill>
              </a:rPr>
              <a:t> </a:t>
            </a:r>
            <a:r>
              <a:rPr lang="zh-TW" altLang="en-US" sz="4500" dirty="0">
                <a:solidFill>
                  <a:srgbClr val="C00000"/>
                </a:solidFill>
              </a:rPr>
              <a:t>的聯盟計劃</a:t>
            </a:r>
            <a:r>
              <a:rPr lang="zh-TW" altLang="en-US" sz="4500" dirty="0"/>
              <a:t>。註冊後，合作夥伴將獲得一個專屬的推廣鏈接或代碼，用於追蹤他們帶來的銷售。</a:t>
            </a:r>
          </a:p>
          <a:p>
            <a:pPr>
              <a:buFont typeface="+mj-lt"/>
              <a:buAutoNum type="arabicPeriod"/>
            </a:pPr>
            <a:r>
              <a:rPr lang="zh-TW" altLang="en-US" sz="6700" b="1" dirty="0">
                <a:solidFill>
                  <a:srgbClr val="7030A0"/>
                </a:solidFill>
              </a:rPr>
              <a:t>推廣 </a:t>
            </a:r>
            <a:r>
              <a:rPr lang="en-US" altLang="zh-TW" sz="6700" b="1" dirty="0" err="1">
                <a:solidFill>
                  <a:srgbClr val="7030A0"/>
                </a:solidFill>
              </a:rPr>
              <a:t>Shein</a:t>
            </a:r>
            <a:r>
              <a:rPr lang="en-US" altLang="zh-TW" sz="6700" b="1" dirty="0">
                <a:solidFill>
                  <a:srgbClr val="7030A0"/>
                </a:solidFill>
              </a:rPr>
              <a:t> </a:t>
            </a:r>
            <a:r>
              <a:rPr lang="zh-TW" altLang="en-US" sz="6700" b="1" dirty="0">
                <a:solidFill>
                  <a:srgbClr val="7030A0"/>
                </a:solidFill>
              </a:rPr>
              <a:t>產品</a:t>
            </a:r>
            <a:r>
              <a:rPr lang="zh-CN" altLang="en-US" sz="6700" b="1" dirty="0">
                <a:solidFill>
                  <a:srgbClr val="7030A0"/>
                </a:solidFill>
              </a:rPr>
              <a:t>（給專屬折扣嗎）</a:t>
            </a:r>
            <a:r>
              <a:rPr lang="zh-TW" altLang="en-US" sz="6700" dirty="0">
                <a:solidFill>
                  <a:srgbClr val="7030A0"/>
                </a:solidFill>
              </a:rPr>
              <a:t>：</a:t>
            </a:r>
            <a:endParaRPr lang="en-US" altLang="zh-TW" sz="6700" dirty="0">
              <a:solidFill>
                <a:srgbClr val="7030A0"/>
              </a:solidFill>
            </a:endParaRPr>
          </a:p>
          <a:p>
            <a:pPr lvl="1"/>
            <a:r>
              <a:rPr lang="zh-TW" altLang="en-US" sz="5100" dirty="0"/>
              <a:t>合作夥伴可以通過</a:t>
            </a:r>
            <a:r>
              <a:rPr lang="zh-TW" altLang="en-US" sz="5100" dirty="0">
                <a:solidFill>
                  <a:srgbClr val="C00000"/>
                </a:solidFill>
              </a:rPr>
              <a:t>社交媒體、部落格、網站</a:t>
            </a:r>
            <a:r>
              <a:rPr lang="zh-TW" altLang="en-US" sz="5100" dirty="0"/>
              <a:t>等平台推廣 </a:t>
            </a:r>
            <a:r>
              <a:rPr lang="en-US" altLang="zh-TW" sz="5100" dirty="0" err="1"/>
              <a:t>Shein</a:t>
            </a:r>
            <a:r>
              <a:rPr lang="en-US" altLang="zh-TW" sz="5100" dirty="0"/>
              <a:t> </a:t>
            </a:r>
            <a:r>
              <a:rPr lang="zh-TW" altLang="en-US" sz="5100" dirty="0"/>
              <a:t>的產品。</a:t>
            </a:r>
            <a:endParaRPr lang="en-US" altLang="zh-TW" sz="5100" dirty="0"/>
          </a:p>
          <a:p>
            <a:pPr lvl="1"/>
            <a:r>
              <a:rPr lang="zh-TW" altLang="en-US" sz="5100" dirty="0"/>
              <a:t>他們會分享 </a:t>
            </a:r>
            <a:r>
              <a:rPr lang="en-US" altLang="zh-TW" sz="5100" dirty="0" err="1"/>
              <a:t>Shein</a:t>
            </a:r>
            <a:r>
              <a:rPr lang="en-US" altLang="zh-TW" sz="5100" dirty="0"/>
              <a:t> </a:t>
            </a:r>
            <a:r>
              <a:rPr lang="zh-TW" altLang="en-US" sz="5100" dirty="0"/>
              <a:t>的</a:t>
            </a:r>
            <a:r>
              <a:rPr lang="zh-TW" altLang="en-US" sz="5100" dirty="0">
                <a:solidFill>
                  <a:srgbClr val="C00000"/>
                </a:solidFill>
                <a:highlight>
                  <a:srgbClr val="FFFF00"/>
                </a:highlight>
              </a:rPr>
              <a:t>產品連結或專屬折扣碼</a:t>
            </a:r>
            <a:r>
              <a:rPr lang="zh-TW" altLang="en-US" sz="5100" dirty="0"/>
              <a:t>，吸引他們的受眾進行購買。</a:t>
            </a:r>
            <a:endParaRPr lang="en-US" altLang="zh-TW" sz="5100" dirty="0"/>
          </a:p>
          <a:p>
            <a:pPr lvl="1"/>
            <a:r>
              <a:rPr lang="zh-CN" altLang="en-US" sz="6000" dirty="0">
                <a:solidFill>
                  <a:srgbClr val="7030A0"/>
                </a:solidFill>
              </a:rPr>
              <a:t>現在很多網紅</a:t>
            </a:r>
            <a:r>
              <a:rPr lang="zh-CN" altLang="en-US" sz="6000" dirty="0"/>
              <a:t>，在廣告中都會</a:t>
            </a:r>
            <a:r>
              <a:rPr lang="en-US" altLang="zh-CN" sz="6000" dirty="0"/>
              <a:t>【</a:t>
            </a:r>
            <a:r>
              <a:rPr lang="zh-CN" altLang="en-US" sz="6000" dirty="0"/>
              <a:t>附上</a:t>
            </a:r>
            <a:r>
              <a:rPr lang="zh-TW" altLang="en-US" sz="6000" dirty="0">
                <a:solidFill>
                  <a:srgbClr val="C00000"/>
                </a:solidFill>
                <a:highlight>
                  <a:srgbClr val="FFFF00"/>
                </a:highlight>
              </a:rPr>
              <a:t>產品連結或專屬折扣碼</a:t>
            </a:r>
            <a:r>
              <a:rPr lang="en-US" altLang="zh-CN" sz="6000" dirty="0"/>
              <a:t>】</a:t>
            </a:r>
            <a:r>
              <a:rPr lang="zh-CN" altLang="en-US" sz="6000" dirty="0"/>
              <a:t>，表示，他參與了</a:t>
            </a:r>
            <a:r>
              <a:rPr lang="en-US" altLang="zh-CN" sz="6000" dirty="0"/>
              <a:t>【</a:t>
            </a:r>
            <a:r>
              <a:rPr lang="zh-CN" altLang="en-US" sz="6000" dirty="0">
                <a:solidFill>
                  <a:srgbClr val="C00000"/>
                </a:solidFill>
                <a:highlight>
                  <a:srgbClr val="FFFF00"/>
                </a:highlight>
              </a:rPr>
              <a:t>聯盟計劃，分銷計劃</a:t>
            </a:r>
            <a:r>
              <a:rPr lang="en-US" altLang="zh-CN" sz="6000" dirty="0"/>
              <a:t>】</a:t>
            </a:r>
            <a:endParaRPr lang="zh-TW" altLang="en-US" sz="6000" dirty="0"/>
          </a:p>
        </p:txBody>
      </p:sp>
      <p:sp>
        <p:nvSpPr>
          <p:cNvPr id="3" name="標題 2">
            <a:extLst>
              <a:ext uri="{FF2B5EF4-FFF2-40B4-BE49-F238E27FC236}">
                <a16:creationId xmlns:a16="http://schemas.microsoft.com/office/drawing/2014/main" id="{82D206D7-6F36-4BE4-956E-CA609237E518}"/>
              </a:ext>
            </a:extLst>
          </p:cNvPr>
          <p:cNvSpPr>
            <a:spLocks noGrp="1"/>
          </p:cNvSpPr>
          <p:nvPr>
            <p:ph type="title"/>
          </p:nvPr>
        </p:nvSpPr>
        <p:spPr/>
        <p:txBody>
          <a:bodyPr/>
          <a:lstStyle/>
          <a:p>
            <a:r>
              <a:rPr lang="zh-CN" altLang="en-US" dirty="0"/>
              <a:t>什麼是</a:t>
            </a:r>
            <a:r>
              <a:rPr lang="en-US" altLang="zh-CN" dirty="0"/>
              <a:t>【</a:t>
            </a:r>
            <a:r>
              <a:rPr lang="zh-CN" altLang="en-US" dirty="0"/>
              <a:t>聯盟計劃，分銷</a:t>
            </a:r>
            <a:r>
              <a:rPr lang="en-US" altLang="zh-CN" dirty="0"/>
              <a:t>】</a:t>
            </a:r>
            <a:endParaRPr lang="zh-TW" altLang="en-US" dirty="0"/>
          </a:p>
        </p:txBody>
      </p:sp>
    </p:spTree>
    <p:extLst>
      <p:ext uri="{BB962C8B-B14F-4D97-AF65-F5344CB8AC3E}">
        <p14:creationId xmlns:p14="http://schemas.microsoft.com/office/powerpoint/2010/main" val="926732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D50BBEB-BEC4-4A31-AB87-9C7F4DC91993}"/>
              </a:ext>
            </a:extLst>
          </p:cNvPr>
          <p:cNvSpPr>
            <a:spLocks noGrp="1"/>
          </p:cNvSpPr>
          <p:nvPr>
            <p:ph idx="1"/>
          </p:nvPr>
        </p:nvSpPr>
        <p:spPr/>
        <p:txBody>
          <a:bodyPr>
            <a:normAutofit fontScale="92500" lnSpcReduction="20000"/>
          </a:bodyPr>
          <a:lstStyle/>
          <a:p>
            <a:pPr marL="0" indent="0">
              <a:buNone/>
            </a:pPr>
            <a:r>
              <a:rPr lang="en-US" altLang="zh-CN" sz="6700" b="1" dirty="0">
                <a:solidFill>
                  <a:srgbClr val="7030A0"/>
                </a:solidFill>
              </a:rPr>
              <a:t>3. </a:t>
            </a:r>
            <a:r>
              <a:rPr lang="zh-TW" altLang="en-US" sz="6700" b="1" dirty="0">
                <a:solidFill>
                  <a:srgbClr val="7030A0"/>
                </a:solidFill>
              </a:rPr>
              <a:t>賺取佣金</a:t>
            </a:r>
            <a:r>
              <a:rPr lang="zh-TW" altLang="en-US" sz="6700" dirty="0">
                <a:solidFill>
                  <a:srgbClr val="7030A0"/>
                </a:solidFill>
              </a:rPr>
              <a:t>：</a:t>
            </a:r>
            <a:endParaRPr lang="en-US" altLang="zh-TW" sz="6700" dirty="0">
              <a:solidFill>
                <a:srgbClr val="7030A0"/>
              </a:solidFill>
            </a:endParaRPr>
          </a:p>
          <a:p>
            <a:pPr lvl="1"/>
            <a:r>
              <a:rPr lang="zh-TW" altLang="en-US" sz="3800" dirty="0"/>
              <a:t>當有消費者</a:t>
            </a:r>
            <a:r>
              <a:rPr lang="zh-CN" altLang="en-US" sz="3800" dirty="0"/>
              <a:t>使用</a:t>
            </a:r>
            <a:r>
              <a:rPr lang="en-US" altLang="zh-CN" sz="3800" dirty="0"/>
              <a:t>【</a:t>
            </a:r>
            <a:r>
              <a:rPr lang="zh-TW" altLang="en-US" sz="3800" dirty="0">
                <a:solidFill>
                  <a:srgbClr val="C00000"/>
                </a:solidFill>
                <a:highlight>
                  <a:srgbClr val="FFFF00"/>
                </a:highlight>
              </a:rPr>
              <a:t>推廣鏈接</a:t>
            </a:r>
            <a:r>
              <a:rPr lang="zh-CN" altLang="en-US" sz="3800" dirty="0">
                <a:solidFill>
                  <a:srgbClr val="C00000"/>
                </a:solidFill>
                <a:highlight>
                  <a:srgbClr val="FFFF00"/>
                </a:highlight>
              </a:rPr>
              <a:t>，</a:t>
            </a:r>
            <a:r>
              <a:rPr lang="zh-TW" altLang="en-US" sz="3800" dirty="0">
                <a:solidFill>
                  <a:srgbClr val="C00000"/>
                </a:solidFill>
                <a:highlight>
                  <a:srgbClr val="FFFF00"/>
                </a:highlight>
              </a:rPr>
              <a:t>代碼</a:t>
            </a:r>
            <a:r>
              <a:rPr lang="en-US" altLang="zh-CN" sz="3800" dirty="0"/>
              <a:t>】</a:t>
            </a:r>
            <a:r>
              <a:rPr lang="zh-TW" altLang="en-US" sz="3800" dirty="0"/>
              <a:t>在 </a:t>
            </a:r>
            <a:r>
              <a:rPr lang="en-US" altLang="zh-TW" sz="3800" dirty="0" err="1"/>
              <a:t>Shein</a:t>
            </a:r>
            <a:r>
              <a:rPr lang="en-US" altLang="zh-TW" sz="3800" dirty="0"/>
              <a:t> </a:t>
            </a:r>
            <a:r>
              <a:rPr lang="zh-TW" altLang="en-US" sz="3800" dirty="0"/>
              <a:t>購物時，合作夥伴將根據所產生的銷售額獲得</a:t>
            </a:r>
            <a:r>
              <a:rPr lang="zh-TW" altLang="en-US" sz="3800" dirty="0">
                <a:solidFill>
                  <a:srgbClr val="C00000"/>
                </a:solidFill>
              </a:rPr>
              <a:t>一定比例的佣金</a:t>
            </a:r>
            <a:r>
              <a:rPr lang="zh-TW" altLang="en-US" sz="3800" dirty="0"/>
              <a:t>。</a:t>
            </a:r>
          </a:p>
          <a:p>
            <a:pPr marL="0" indent="0">
              <a:buNone/>
            </a:pPr>
            <a:r>
              <a:rPr lang="en-US" altLang="zh-CN" sz="6700" b="1" dirty="0">
                <a:solidFill>
                  <a:srgbClr val="7030A0"/>
                </a:solidFill>
              </a:rPr>
              <a:t>4. </a:t>
            </a:r>
            <a:r>
              <a:rPr lang="zh-TW" altLang="en-US" sz="6700" b="1" dirty="0">
                <a:solidFill>
                  <a:srgbClr val="7030A0"/>
                </a:solidFill>
              </a:rPr>
              <a:t>佣金支付</a:t>
            </a:r>
            <a:r>
              <a:rPr lang="zh-TW" altLang="en-US" sz="6700" dirty="0">
                <a:solidFill>
                  <a:srgbClr val="7030A0"/>
                </a:solidFill>
              </a:rPr>
              <a:t>：</a:t>
            </a:r>
            <a:endParaRPr lang="en-US" altLang="zh-TW" sz="6700" dirty="0">
              <a:solidFill>
                <a:srgbClr val="7030A0"/>
              </a:solidFill>
            </a:endParaRPr>
          </a:p>
          <a:p>
            <a:pPr lvl="1">
              <a:buFont typeface="+mj-lt"/>
              <a:buAutoNum type="arabicPeriod"/>
            </a:pPr>
            <a:r>
              <a:rPr lang="en-US" altLang="zh-TW" sz="3800" dirty="0" err="1"/>
              <a:t>Shein</a:t>
            </a:r>
            <a:r>
              <a:rPr lang="en-US" altLang="zh-TW" sz="3800" dirty="0"/>
              <a:t> </a:t>
            </a:r>
            <a:r>
              <a:rPr lang="zh-TW" altLang="en-US" sz="3800" dirty="0"/>
              <a:t>會定期根據聯盟計劃的條款支付佣金給合作夥伴。支付方式和時間可能會有所不同，具體由 </a:t>
            </a:r>
            <a:r>
              <a:rPr lang="en-US" altLang="zh-TW" sz="3800" dirty="0" err="1"/>
              <a:t>Shein</a:t>
            </a:r>
            <a:r>
              <a:rPr lang="en-US" altLang="zh-TW" sz="3800" dirty="0"/>
              <a:t> </a:t>
            </a:r>
            <a:r>
              <a:rPr lang="zh-TW" altLang="en-US" sz="3800" dirty="0"/>
              <a:t>的聯盟計劃規定</a:t>
            </a:r>
          </a:p>
        </p:txBody>
      </p:sp>
      <p:sp>
        <p:nvSpPr>
          <p:cNvPr id="3" name="標題 2">
            <a:extLst>
              <a:ext uri="{FF2B5EF4-FFF2-40B4-BE49-F238E27FC236}">
                <a16:creationId xmlns:a16="http://schemas.microsoft.com/office/drawing/2014/main" id="{82D206D7-6F36-4BE4-956E-CA609237E518}"/>
              </a:ext>
            </a:extLst>
          </p:cNvPr>
          <p:cNvSpPr>
            <a:spLocks noGrp="1"/>
          </p:cNvSpPr>
          <p:nvPr>
            <p:ph type="title"/>
          </p:nvPr>
        </p:nvSpPr>
        <p:spPr/>
        <p:txBody>
          <a:bodyPr/>
          <a:lstStyle/>
          <a:p>
            <a:r>
              <a:rPr lang="zh-CN" altLang="en-US" dirty="0"/>
              <a:t>什麼是</a:t>
            </a:r>
            <a:r>
              <a:rPr lang="en-US" altLang="zh-CN" dirty="0"/>
              <a:t>【</a:t>
            </a:r>
            <a:r>
              <a:rPr lang="zh-CN" altLang="en-US" dirty="0"/>
              <a:t>聯盟計劃，分銷</a:t>
            </a:r>
            <a:r>
              <a:rPr lang="en-US" altLang="zh-CN" dirty="0"/>
              <a:t>】</a:t>
            </a:r>
            <a:endParaRPr lang="zh-TW" altLang="en-US" dirty="0"/>
          </a:p>
        </p:txBody>
      </p:sp>
    </p:spTree>
    <p:extLst>
      <p:ext uri="{BB962C8B-B14F-4D97-AF65-F5344CB8AC3E}">
        <p14:creationId xmlns:p14="http://schemas.microsoft.com/office/powerpoint/2010/main" val="1765675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61C0EAAA-A669-4FC8-A7F4-A5F6D08B0F34}"/>
              </a:ext>
            </a:extLst>
          </p:cNvPr>
          <p:cNvSpPr>
            <a:spLocks noGrp="1"/>
          </p:cNvSpPr>
          <p:nvPr>
            <p:ph idx="1"/>
          </p:nvPr>
        </p:nvSpPr>
        <p:spPr/>
        <p:txBody>
          <a:bodyPr>
            <a:normAutofit fontScale="92500" lnSpcReduction="10000"/>
          </a:bodyPr>
          <a:lstStyle/>
          <a:p>
            <a:r>
              <a:rPr lang="en-US" altLang="zh-TW" b="1" i="0" dirty="0">
                <a:solidFill>
                  <a:srgbClr val="0F0F0F"/>
                </a:solidFill>
                <a:effectLst/>
                <a:latin typeface="Roboto" panose="02000000000000000000" pitchFamily="2" charset="0"/>
              </a:rPr>
              <a:t>YouTube Shopping </a:t>
            </a:r>
            <a:r>
              <a:rPr lang="zh-TW" altLang="en-US" b="1" i="0" dirty="0">
                <a:solidFill>
                  <a:srgbClr val="0F0F0F"/>
                </a:solidFill>
                <a:effectLst/>
                <a:latin typeface="Roboto" panose="02000000000000000000" pitchFamily="2" charset="0"/>
              </a:rPr>
              <a:t>聯盟計畫</a:t>
            </a:r>
            <a:endParaRPr lang="en-US" altLang="zh-TW" b="1" i="0" dirty="0">
              <a:solidFill>
                <a:srgbClr val="0F0F0F"/>
              </a:solidFill>
              <a:effectLst/>
              <a:latin typeface="Roboto" panose="02000000000000000000" pitchFamily="2" charset="0"/>
            </a:endParaRPr>
          </a:p>
          <a:p>
            <a:r>
              <a:rPr lang="en-US" altLang="zh-CN" dirty="0">
                <a:solidFill>
                  <a:srgbClr val="0F0F0F"/>
                </a:solidFill>
                <a:effectLst/>
                <a:latin typeface="Roboto" panose="02000000000000000000" pitchFamily="2" charset="0"/>
              </a:rPr>
              <a:t>Google </a:t>
            </a:r>
            <a:r>
              <a:rPr lang="en-US" altLang="zh-TW" sz="4000" dirty="0">
                <a:solidFill>
                  <a:srgbClr val="7030A0"/>
                </a:solidFill>
              </a:rPr>
              <a:t>Affiliate Program</a:t>
            </a:r>
            <a:endParaRPr lang="zh-TW" altLang="en-US" b="1" i="0" dirty="0">
              <a:solidFill>
                <a:srgbClr val="0F0F0F"/>
              </a:solidFill>
              <a:effectLst/>
              <a:latin typeface="Roboto" panose="02000000000000000000" pitchFamily="2" charset="0"/>
            </a:endParaRPr>
          </a:p>
          <a:p>
            <a:pPr lvl="1"/>
            <a:r>
              <a:rPr lang="en-US" altLang="zh-TW" dirty="0">
                <a:hlinkClick r:id="rId2"/>
              </a:rPr>
              <a:t>https://www.youtube.com/watch?v=k3NlQiF_yOY</a:t>
            </a:r>
            <a:endParaRPr lang="en-US" altLang="zh-TW" dirty="0"/>
          </a:p>
          <a:p>
            <a:endParaRPr lang="en-US" altLang="zh-TW" dirty="0"/>
          </a:p>
          <a:p>
            <a:r>
              <a:rPr lang="zh-CN" altLang="en-US" dirty="0">
                <a:solidFill>
                  <a:srgbClr val="C00000"/>
                </a:solidFill>
              </a:rPr>
              <a:t>台灣的大網紅，大都有參加聯盟計劃</a:t>
            </a:r>
            <a:r>
              <a:rPr lang="zh-CN" altLang="en-US" dirty="0"/>
              <a:t>，參與</a:t>
            </a:r>
            <a:r>
              <a:rPr lang="zh-CN" altLang="en-US" dirty="0">
                <a:solidFill>
                  <a:srgbClr val="C00000"/>
                </a:solidFill>
              </a:rPr>
              <a:t>分銷分紅</a:t>
            </a:r>
            <a:r>
              <a:rPr lang="zh-CN" altLang="en-US" dirty="0"/>
              <a:t>，有</a:t>
            </a:r>
            <a:r>
              <a:rPr lang="en-US" altLang="zh-CN" dirty="0"/>
              <a:t>2</a:t>
            </a:r>
            <a:r>
              <a:rPr lang="zh-CN" altLang="en-US" dirty="0"/>
              <a:t>種聯盟計劃：</a:t>
            </a:r>
            <a:endParaRPr lang="en-US" altLang="zh-CN" dirty="0"/>
          </a:p>
          <a:p>
            <a:pPr lvl="1"/>
            <a:r>
              <a:rPr lang="zh-CN" altLang="en-US" dirty="0">
                <a:solidFill>
                  <a:srgbClr val="7030A0"/>
                </a:solidFill>
              </a:rPr>
              <a:t>社交媒體平台</a:t>
            </a:r>
            <a:r>
              <a:rPr lang="zh-CN" altLang="en-US" dirty="0"/>
              <a:t>的聯盟計劃</a:t>
            </a:r>
            <a:endParaRPr lang="en-US" altLang="zh-CN" dirty="0"/>
          </a:p>
          <a:p>
            <a:pPr lvl="1"/>
            <a:r>
              <a:rPr lang="zh-CN" altLang="en-US" dirty="0">
                <a:solidFill>
                  <a:srgbClr val="7030A0"/>
                </a:solidFill>
              </a:rPr>
              <a:t>廠商業主</a:t>
            </a:r>
            <a:r>
              <a:rPr lang="zh-CN" altLang="en-US" dirty="0"/>
              <a:t>的聯盟計劃</a:t>
            </a:r>
            <a:endParaRPr lang="zh-TW" altLang="en-US" dirty="0"/>
          </a:p>
        </p:txBody>
      </p:sp>
      <p:sp>
        <p:nvSpPr>
          <p:cNvPr id="3" name="標題 2">
            <a:extLst>
              <a:ext uri="{FF2B5EF4-FFF2-40B4-BE49-F238E27FC236}">
                <a16:creationId xmlns:a16="http://schemas.microsoft.com/office/drawing/2014/main" id="{6E395AE3-E1EA-4069-901D-CE15210A1DA6}"/>
              </a:ext>
            </a:extLst>
          </p:cNvPr>
          <p:cNvSpPr>
            <a:spLocks noGrp="1"/>
          </p:cNvSpPr>
          <p:nvPr>
            <p:ph type="title"/>
          </p:nvPr>
        </p:nvSpPr>
        <p:spPr/>
        <p:txBody>
          <a:bodyPr/>
          <a:lstStyle/>
          <a:p>
            <a:r>
              <a:rPr lang="en-US" altLang="zh-CN" dirty="0"/>
              <a:t>Google</a:t>
            </a:r>
            <a:r>
              <a:rPr lang="zh-CN" altLang="en-US" dirty="0"/>
              <a:t>的聯盟計劃</a:t>
            </a:r>
            <a:endParaRPr lang="zh-TW" altLang="en-US" dirty="0"/>
          </a:p>
        </p:txBody>
      </p:sp>
    </p:spTree>
    <p:extLst>
      <p:ext uri="{BB962C8B-B14F-4D97-AF65-F5344CB8AC3E}">
        <p14:creationId xmlns:p14="http://schemas.microsoft.com/office/powerpoint/2010/main" val="1782154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48161595-9FC3-47F9-88E8-F3596BB72465}"/>
              </a:ext>
            </a:extLst>
          </p:cNvPr>
          <p:cNvSpPr>
            <a:spLocks noGrp="1"/>
          </p:cNvSpPr>
          <p:nvPr>
            <p:ph type="subTitle" idx="1"/>
          </p:nvPr>
        </p:nvSpPr>
        <p:spPr/>
        <p:txBody>
          <a:bodyPr/>
          <a:lstStyle/>
          <a:p>
            <a:r>
              <a:rPr lang="en-US" altLang="zh-CN" dirty="0"/>
              <a:t>7. </a:t>
            </a:r>
            <a:r>
              <a:rPr lang="zh-TW" altLang="en-US" dirty="0"/>
              <a:t>社交商務中的用戶生成內容（</a:t>
            </a:r>
            <a:r>
              <a:rPr lang="en-US" altLang="zh-TW" dirty="0"/>
              <a:t>UGC</a:t>
            </a:r>
            <a:r>
              <a:rPr lang="zh-TW" altLang="en-US" dirty="0"/>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dirty="0"/>
              <a:t>用戶生成內容（User-Generated Content, UGC）</a:t>
            </a:r>
            <a:endParaRPr lang="en-US" dirty="0"/>
          </a:p>
          <a:p>
            <a:pPr lvl="1"/>
            <a:r>
              <a:rPr sz="4000" dirty="0"/>
              <a:t>是指由</a:t>
            </a:r>
            <a:r>
              <a:rPr sz="4000" dirty="0">
                <a:solidFill>
                  <a:srgbClr val="7030A0"/>
                </a:solidFill>
                <a:highlight>
                  <a:srgbClr val="FFFF00"/>
                </a:highlight>
              </a:rPr>
              <a:t>消費者自發創作並分享的內容</a:t>
            </a:r>
            <a:r>
              <a:rPr sz="4000" dirty="0"/>
              <a:t>，這些內容包括產品評價、購物體驗、照片和視頻等。</a:t>
            </a:r>
            <a:endParaRPr lang="en-US" sz="4000" dirty="0"/>
          </a:p>
          <a:p>
            <a:pPr lvl="1"/>
            <a:r>
              <a:rPr sz="4000" dirty="0"/>
              <a:t>UGC通常在社交媒體平台上廣泛傳播，對其他消費者的購買決策有著重要影響。</a:t>
            </a:r>
          </a:p>
        </p:txBody>
      </p:sp>
      <p:sp>
        <p:nvSpPr>
          <p:cNvPr id="2" name="Title 1"/>
          <p:cNvSpPr>
            <a:spLocks noGrp="1"/>
          </p:cNvSpPr>
          <p:nvPr>
            <p:ph type="title"/>
          </p:nvPr>
        </p:nvSpPr>
        <p:spPr/>
        <p:txBody>
          <a:bodyPr/>
          <a:lstStyle/>
          <a:p>
            <a:r>
              <a:t>用戶生成內容的定義</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dirty="0"/>
              <a:t>增加</a:t>
            </a:r>
            <a:r>
              <a:rPr lang="zh-TW" altLang="en-US" dirty="0"/>
              <a:t>品</a:t>
            </a:r>
            <a:r>
              <a:rPr dirty="0"/>
              <a:t>牌可信度：</a:t>
            </a:r>
            <a:endParaRPr lang="en-US" dirty="0"/>
          </a:p>
          <a:p>
            <a:pPr lvl="1"/>
            <a:r>
              <a:rPr dirty="0"/>
              <a:t>UGC來自真實消費者的使用體驗，因此比傳統廣告更具說服力，能夠增強品牌的可信度和吸引力。</a:t>
            </a:r>
          </a:p>
          <a:p>
            <a:r>
              <a:rPr dirty="0"/>
              <a:t>提升參與度：</a:t>
            </a:r>
            <a:endParaRPr lang="en-US" dirty="0"/>
          </a:p>
          <a:p>
            <a:pPr lvl="1"/>
            <a:r>
              <a:rPr dirty="0"/>
              <a:t>通過鼓勵用戶創作和分享內容，品牌可以增加與消費者的互動，提升品牌忠誠度和參與度。</a:t>
            </a:r>
          </a:p>
          <a:p>
            <a:r>
              <a:rPr dirty="0"/>
              <a:t>擴大品牌影響力：</a:t>
            </a:r>
            <a:endParaRPr lang="en-US" dirty="0"/>
          </a:p>
          <a:p>
            <a:pPr lvl="1"/>
            <a:r>
              <a:rPr dirty="0"/>
              <a:t>UGC在社交媒體上的廣泛分享，能夠快速擴大品牌的影響範圍，吸引更多潛在客戶。</a:t>
            </a:r>
          </a:p>
        </p:txBody>
      </p:sp>
      <p:sp>
        <p:nvSpPr>
          <p:cNvPr id="2" name="Title 1"/>
          <p:cNvSpPr>
            <a:spLocks noGrp="1"/>
          </p:cNvSpPr>
          <p:nvPr>
            <p:ph type="title"/>
          </p:nvPr>
        </p:nvSpPr>
        <p:spPr/>
        <p:txBody>
          <a:bodyPr/>
          <a:lstStyle/>
          <a:p>
            <a:r>
              <a:t>UGC在社交商務中的價值</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FD3D151A-60CB-41E2-A70E-6437440366F9}"/>
              </a:ext>
            </a:extLst>
          </p:cNvPr>
          <p:cNvSpPr>
            <a:spLocks noGrp="1"/>
          </p:cNvSpPr>
          <p:nvPr>
            <p:ph type="subTitle" idx="1"/>
          </p:nvPr>
        </p:nvSpPr>
        <p:spPr/>
        <p:txBody>
          <a:bodyPr/>
          <a:lstStyle/>
          <a:p>
            <a:r>
              <a:rPr lang="en-US" altLang="zh-CN" dirty="0"/>
              <a:t>8. </a:t>
            </a:r>
            <a:r>
              <a:rPr lang="zh-TW" altLang="en-US" dirty="0"/>
              <a:t>如何利用</a:t>
            </a:r>
            <a:r>
              <a:rPr lang="en-US" altLang="zh-TW" dirty="0"/>
              <a:t>UGC</a:t>
            </a:r>
          </a:p>
          <a:p>
            <a:r>
              <a:rPr lang="zh-TW" altLang="en-US" dirty="0"/>
              <a:t>進行營銷</a:t>
            </a:r>
          </a:p>
        </p:txBody>
      </p:sp>
    </p:spTree>
    <p:extLst>
      <p:ext uri="{BB962C8B-B14F-4D97-AF65-F5344CB8AC3E}">
        <p14:creationId xmlns:p14="http://schemas.microsoft.com/office/powerpoint/2010/main" val="3714025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dirty="0">
                <a:solidFill>
                  <a:srgbClr val="7030A0"/>
                </a:solidFill>
              </a:rPr>
              <a:t>鼓勵用戶分享：</a:t>
            </a:r>
            <a:endParaRPr lang="en-US" dirty="0">
              <a:solidFill>
                <a:srgbClr val="7030A0"/>
              </a:solidFill>
            </a:endParaRPr>
          </a:p>
          <a:p>
            <a:pPr lvl="1"/>
            <a:r>
              <a:rPr dirty="0"/>
              <a:t>品牌可以通過促銷活動或社交媒體挑戰，激勵消費者創作和分享與品牌相關的內容。</a:t>
            </a:r>
          </a:p>
          <a:p>
            <a:r>
              <a:rPr dirty="0">
                <a:solidFill>
                  <a:srgbClr val="7030A0"/>
                </a:solidFill>
              </a:rPr>
              <a:t>展示UGC：</a:t>
            </a:r>
            <a:endParaRPr lang="en-US" dirty="0">
              <a:solidFill>
                <a:srgbClr val="7030A0"/>
              </a:solidFill>
            </a:endParaRPr>
          </a:p>
          <a:p>
            <a:pPr lvl="1"/>
            <a:r>
              <a:rPr dirty="0"/>
              <a:t>在品牌的官方網站、社交媒體賬號和廣告中展示UGC，增強消費者的參與感和信任感。</a:t>
            </a:r>
          </a:p>
          <a:p>
            <a:r>
              <a:rPr dirty="0">
                <a:solidFill>
                  <a:srgbClr val="7030A0"/>
                </a:solidFill>
              </a:rPr>
              <a:t>與創作者合作：</a:t>
            </a:r>
            <a:endParaRPr lang="en-US" dirty="0">
              <a:solidFill>
                <a:srgbClr val="7030A0"/>
              </a:solidFill>
            </a:endParaRPr>
          </a:p>
          <a:p>
            <a:pPr lvl="1"/>
            <a:r>
              <a:rPr dirty="0"/>
              <a:t>與擁有大量粉絲的UGC創作者合作，通過他們的影響力來擴大品牌的曝光度。</a:t>
            </a:r>
          </a:p>
        </p:txBody>
      </p:sp>
      <p:sp>
        <p:nvSpPr>
          <p:cNvPr id="2" name="Title 1"/>
          <p:cNvSpPr>
            <a:spLocks noGrp="1"/>
          </p:cNvSpPr>
          <p:nvPr>
            <p:ph type="title"/>
          </p:nvPr>
        </p:nvSpPr>
        <p:spPr/>
        <p:txBody>
          <a:bodyPr/>
          <a:lstStyle/>
          <a:p>
            <a:r>
              <a:rPr dirty="0"/>
              <a:t>如何利用UGC進行營銷</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dirty="0"/>
              <a:t>產品推廣：</a:t>
            </a:r>
            <a:endParaRPr lang="en-US" dirty="0"/>
          </a:p>
          <a:p>
            <a:pPr lvl="1"/>
            <a:r>
              <a:rPr dirty="0"/>
              <a:t>通過社交媒體平台，網紅和KOL可以向廣大粉絲推廣產品，迅速提高品牌知名度和銷售量。</a:t>
            </a:r>
          </a:p>
          <a:p>
            <a:r>
              <a:rPr dirty="0"/>
              <a:t>品牌形象塑造：</a:t>
            </a:r>
            <a:endParaRPr lang="en-US" dirty="0"/>
          </a:p>
          <a:p>
            <a:pPr lvl="1"/>
            <a:r>
              <a:rPr dirty="0"/>
              <a:t>KOL的推薦能夠幫助品牌塑造高品質和專業形象，增強品牌的市場競爭力。</a:t>
            </a:r>
          </a:p>
          <a:p>
            <a:r>
              <a:rPr dirty="0"/>
              <a:t>營銷活動的推動：</a:t>
            </a:r>
            <a:endParaRPr lang="en-US" dirty="0"/>
          </a:p>
          <a:p>
            <a:pPr lvl="1"/>
            <a:r>
              <a:rPr dirty="0"/>
              <a:t>通過與網紅和KOL合作，品牌可以設計更有吸引力的營銷活動，如抽獎、折扣碼推廣等，提升參與度。</a:t>
            </a:r>
          </a:p>
        </p:txBody>
      </p:sp>
      <p:sp>
        <p:nvSpPr>
          <p:cNvPr id="2" name="Title 1"/>
          <p:cNvSpPr>
            <a:spLocks noGrp="1"/>
          </p:cNvSpPr>
          <p:nvPr>
            <p:ph type="title"/>
          </p:nvPr>
        </p:nvSpPr>
        <p:spPr/>
        <p:txBody>
          <a:bodyPr/>
          <a:lstStyle/>
          <a:p>
            <a:r>
              <a:t>網紅與KOL在電子商務中的角色</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dirty="0"/>
              <a:t>星巴克在社交媒體上發起</a:t>
            </a:r>
            <a:r>
              <a:rPr dirty="0">
                <a:solidFill>
                  <a:srgbClr val="C00000"/>
                </a:solidFill>
              </a:rPr>
              <a:t>#WhiteCupContest活動</a:t>
            </a:r>
            <a:r>
              <a:rPr dirty="0"/>
              <a:t>，</a:t>
            </a:r>
            <a:endParaRPr lang="en-US" dirty="0"/>
          </a:p>
          <a:p>
            <a:pPr lvl="1"/>
            <a:r>
              <a:rPr sz="4000" dirty="0"/>
              <a:t>邀請消費者在</a:t>
            </a:r>
            <a:r>
              <a:rPr sz="4000" dirty="0">
                <a:solidFill>
                  <a:srgbClr val="C00000"/>
                </a:solidFill>
              </a:rPr>
              <a:t>白色咖啡杯上創作藝術作品</a:t>
            </a:r>
            <a:r>
              <a:rPr sz="4000" dirty="0"/>
              <a:t>並分享。</a:t>
            </a:r>
            <a:endParaRPr lang="en-US" sz="4000" dirty="0"/>
          </a:p>
          <a:p>
            <a:pPr lvl="1"/>
            <a:r>
              <a:rPr sz="4000" dirty="0"/>
              <a:t>這一活動不僅激發了大量UGC，</a:t>
            </a:r>
            <a:endParaRPr lang="en-US" sz="4000" dirty="0"/>
          </a:p>
          <a:p>
            <a:pPr lvl="1"/>
            <a:r>
              <a:rPr sz="4000" dirty="0"/>
              <a:t>還成功提升了品牌的社交影響力和消費者參與度。</a:t>
            </a:r>
          </a:p>
        </p:txBody>
      </p:sp>
      <p:sp>
        <p:nvSpPr>
          <p:cNvPr id="2" name="Title 1"/>
          <p:cNvSpPr>
            <a:spLocks noGrp="1"/>
          </p:cNvSpPr>
          <p:nvPr>
            <p:ph type="title"/>
          </p:nvPr>
        </p:nvSpPr>
        <p:spPr/>
        <p:txBody>
          <a:bodyPr>
            <a:normAutofit fontScale="90000"/>
          </a:bodyPr>
          <a:lstStyle/>
          <a:p>
            <a:r>
              <a:t>案例分析：星巴克的#WhiteCupContest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FD3D151A-60CB-41E2-A70E-6437440366F9}"/>
              </a:ext>
            </a:extLst>
          </p:cNvPr>
          <p:cNvSpPr>
            <a:spLocks noGrp="1"/>
          </p:cNvSpPr>
          <p:nvPr>
            <p:ph type="subTitle" idx="1"/>
          </p:nvPr>
        </p:nvSpPr>
        <p:spPr/>
        <p:txBody>
          <a:bodyPr/>
          <a:lstStyle/>
          <a:p>
            <a:r>
              <a:rPr lang="en-US" altLang="zh-CN" dirty="0"/>
              <a:t>9. </a:t>
            </a:r>
            <a:r>
              <a:rPr lang="zh-CN" altLang="en-US" dirty="0"/>
              <a:t>結論</a:t>
            </a:r>
            <a:endParaRPr lang="zh-TW" altLang="en-US" dirty="0"/>
          </a:p>
        </p:txBody>
      </p:sp>
    </p:spTree>
    <p:extLst>
      <p:ext uri="{BB962C8B-B14F-4D97-AF65-F5344CB8AC3E}">
        <p14:creationId xmlns:p14="http://schemas.microsoft.com/office/powerpoint/2010/main" val="32767518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dirty="0"/>
              <a:t>社交商務與網紅經濟的崛起，正在重新定義電子商務的未來。</a:t>
            </a:r>
            <a:endParaRPr lang="en-US" dirty="0"/>
          </a:p>
          <a:p>
            <a:r>
              <a:rPr dirty="0"/>
              <a:t>通過有效</a:t>
            </a:r>
            <a:r>
              <a:rPr lang="zh-CN" altLang="en-US" dirty="0"/>
              <a:t>的幾種方法：</a:t>
            </a:r>
            <a:endParaRPr lang="en-US" dirty="0"/>
          </a:p>
          <a:p>
            <a:pPr lvl="1"/>
            <a:r>
              <a:rPr dirty="0">
                <a:solidFill>
                  <a:srgbClr val="7030A0"/>
                </a:solidFill>
                <a:highlight>
                  <a:srgbClr val="FFFF00"/>
                </a:highlight>
              </a:rPr>
              <a:t>利用社交媒體平台、</a:t>
            </a:r>
            <a:endParaRPr lang="en-US" dirty="0">
              <a:solidFill>
                <a:srgbClr val="7030A0"/>
              </a:solidFill>
              <a:highlight>
                <a:srgbClr val="FFFF00"/>
              </a:highlight>
            </a:endParaRPr>
          </a:p>
          <a:p>
            <a:pPr lvl="1"/>
            <a:r>
              <a:rPr dirty="0">
                <a:solidFill>
                  <a:srgbClr val="7030A0"/>
                </a:solidFill>
                <a:highlight>
                  <a:srgbClr val="FFFF00"/>
                </a:highlight>
              </a:rPr>
              <a:t>網紅和KOL的影響力，</a:t>
            </a:r>
            <a:endParaRPr lang="en-US" dirty="0">
              <a:solidFill>
                <a:srgbClr val="7030A0"/>
              </a:solidFill>
              <a:highlight>
                <a:srgbClr val="FFFF00"/>
              </a:highlight>
            </a:endParaRPr>
          </a:p>
          <a:p>
            <a:pPr lvl="1"/>
            <a:r>
              <a:rPr dirty="0">
                <a:solidFill>
                  <a:srgbClr val="7030A0"/>
                </a:solidFill>
                <a:highlight>
                  <a:srgbClr val="FFFF00"/>
                </a:highlight>
              </a:rPr>
              <a:t>以及鼓勵用戶生成內容，</a:t>
            </a:r>
            <a:endParaRPr lang="en-US" dirty="0">
              <a:solidFill>
                <a:srgbClr val="7030A0"/>
              </a:solidFill>
              <a:highlight>
                <a:srgbClr val="FFFF00"/>
              </a:highlight>
            </a:endParaRPr>
          </a:p>
          <a:p>
            <a:r>
              <a:rPr dirty="0"/>
              <a:t>企業可以更精準地觸達目標受眾，提升品牌知名度和銷售額。在這個以社交互動為核心的時代，企業需要不斷創新和適應，才能在激烈的市場競爭中取得成功。</a:t>
            </a:r>
          </a:p>
        </p:txBody>
      </p:sp>
      <p:sp>
        <p:nvSpPr>
          <p:cNvPr id="2" name="Title 1"/>
          <p:cNvSpPr>
            <a:spLocks noGrp="1"/>
          </p:cNvSpPr>
          <p:nvPr>
            <p:ph type="title"/>
          </p:nvPr>
        </p:nvSpPr>
        <p:spPr/>
        <p:txBody>
          <a:bodyPr/>
          <a:lstStyle/>
          <a:p>
            <a:r>
              <a:t>結語</a:t>
            </a:r>
          </a:p>
        </p:txBody>
      </p:sp>
    </p:spTree>
  </p:cSld>
  <p:clrMapOvr>
    <a:masterClrMapping/>
  </p:clrMapOvr>
</p:sld>
</file>

<file path=ppt/theme/theme1.xml><?xml version="1.0" encoding="utf-8"?>
<a:theme xmlns:a="http://schemas.openxmlformats.org/drawingml/2006/main" name="佈景主題4-粗體大字">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21873A"/>
      </a:hlink>
      <a:folHlink>
        <a:srgbClr val="717E00"/>
      </a:folHlink>
    </a:clrScheme>
    <a:fontScheme name="School Presentation">
      <a:majorFont>
        <a:latin typeface="Bookman Old Style"/>
        <a:ea typeface=""/>
        <a:cs typeface=""/>
      </a:majorFont>
      <a:minorFont>
        <a:latin typeface="Segoe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佈景主題4-粗體大字" id="{FAB37755-8BFD-40C9-964E-A3E00EB2AC0B}" vid="{1590615A-8909-46AD-9BAB-84E7CBD626D0}"/>
    </a:ext>
  </a:extLst>
</a:theme>
</file>

<file path=docProps/app.xml><?xml version="1.0" encoding="utf-8"?>
<Properties xmlns="http://schemas.openxmlformats.org/officeDocument/2006/extended-properties" xmlns:vt="http://schemas.openxmlformats.org/officeDocument/2006/docPropsVTypes">
  <Template>佈景主題4-粗體大字</Template>
  <TotalTime>404</TotalTime>
  <Words>5072</Words>
  <Application>Microsoft Office PowerPoint</Application>
  <PresentationFormat>如螢幕大小 (4:3)</PresentationFormat>
  <Paragraphs>447</Paragraphs>
  <Slides>92</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92</vt:i4>
      </vt:variant>
    </vt:vector>
  </HeadingPairs>
  <TitlesOfParts>
    <vt:vector size="99" baseType="lpstr">
      <vt:lpstr>Segoe Condensed</vt:lpstr>
      <vt:lpstr>system-ui</vt:lpstr>
      <vt:lpstr>微軟正黑體</vt:lpstr>
      <vt:lpstr>Arial</vt:lpstr>
      <vt:lpstr>Bookman Old Style</vt:lpstr>
      <vt:lpstr>Roboto</vt:lpstr>
      <vt:lpstr>佈景主題4-粗體大字</vt:lpstr>
      <vt:lpstr>陳擎文</vt:lpstr>
      <vt:lpstr>單元綱要</vt:lpstr>
      <vt:lpstr>PowerPoint 簡報</vt:lpstr>
      <vt:lpstr>社交商務的定義</vt:lpstr>
      <vt:lpstr>社交商務的發展歷程</vt:lpstr>
      <vt:lpstr>PowerPoint 簡報</vt:lpstr>
      <vt:lpstr>網紅與KOL的定義</vt:lpstr>
      <vt:lpstr>網紅與KOL的影響力來源</vt:lpstr>
      <vt:lpstr>網紅與KOL在電子商務中的角色</vt:lpstr>
      <vt:lpstr>PowerPoint 簡報</vt:lpstr>
      <vt:lpstr>主流社交商務平台</vt:lpstr>
      <vt:lpstr>PowerPoint 簡報</vt:lpstr>
      <vt:lpstr>主流社交商務平台</vt:lpstr>
      <vt:lpstr>中國版IG：小紅書</vt:lpstr>
      <vt:lpstr>中國版IG：小紅書</vt:lpstr>
      <vt:lpstr>中國版IG：小紅書</vt:lpstr>
      <vt:lpstr>「小紅書」爆紅原因？ 與Instagram差在哪裡？</vt:lpstr>
      <vt:lpstr>「小紅書」爆紅原因？ 與Instagram差在哪裡？</vt:lpstr>
      <vt:lpstr>「小紅書」爆紅原因？ 與Instagram差在哪裡？</vt:lpstr>
      <vt:lpstr>「小紅書」爆紅原因？ 與Instagram差在哪裡？</vt:lpstr>
      <vt:lpstr>在搜尋欄，輸入：馬尾</vt:lpstr>
      <vt:lpstr>PowerPoint 簡報</vt:lpstr>
      <vt:lpstr>PowerPoint 簡報</vt:lpstr>
      <vt:lpstr>「小紅書」爆紅原因？ 與Instagram差在哪裡？</vt:lpstr>
      <vt:lpstr>「小紅書」爆紅原因？ 與Instagram差在哪裡？</vt:lpstr>
      <vt:lpstr>「小紅書」爆紅原因？ 與Instagram差在哪裡？</vt:lpstr>
      <vt:lpstr>小紅書獨特的 社交與電商結合</vt:lpstr>
      <vt:lpstr>小紅書獨特的 社交與電商結合</vt:lpstr>
      <vt:lpstr>小紅書與其他社交媒體平台的差異</vt:lpstr>
      <vt:lpstr>在台灣如何使用小紅書</vt:lpstr>
      <vt:lpstr>PowerPoint 簡報</vt:lpstr>
      <vt:lpstr>1.小紅書的的商城，是不是都是大陸發貨的，有台灣發貨的嗎？</vt:lpstr>
      <vt:lpstr>2.台灣可以買商城裡面的大陸商品嗎？</vt:lpstr>
      <vt:lpstr>2.台灣可以買商城裡面的大陸商品嗎？</vt:lpstr>
      <vt:lpstr>3.小紅書是不是都要用手機app看，它有網頁版嗎？</vt:lpstr>
      <vt:lpstr>小紅書，網頁版，登入後</vt:lpstr>
      <vt:lpstr>PowerPoint 簡報</vt:lpstr>
      <vt:lpstr>小紅書在台灣的使用現況  小紅書推送流量的基礎演算法</vt:lpstr>
      <vt:lpstr>小紅書怎麼會把一篇Hashtag 是 足球的文章推薦給我呢？</vt:lpstr>
      <vt:lpstr>小紅書怎麼會把一篇Hashtag 是足球的文章推薦給我呢？</vt:lpstr>
      <vt:lpstr>為什麼TikTok/小紅書等大陸APP 能夠紅到全世界？</vt:lpstr>
      <vt:lpstr>一篇文章/影片，是否會被小紅書系統推薦的演算法參考機制之一</vt:lpstr>
      <vt:lpstr>如何讓user搜尋關鍵字時，如何較容易看到我的文章或影片？</vt:lpstr>
      <vt:lpstr>如何讓user搜尋關鍵字時，如何較容易看到我的文章或影片？</vt:lpstr>
      <vt:lpstr>PowerPoint 簡報</vt:lpstr>
      <vt:lpstr>如何讓user搜尋關鍵字時，如何較容易看到我的文章或影片？</vt:lpstr>
      <vt:lpstr>如何讓user搜尋關鍵字時，如何較容易看到我的文章或影片？</vt:lpstr>
      <vt:lpstr>如何讓user搜尋關鍵字時，如何較容易看到我的文章或影片？</vt:lpstr>
      <vt:lpstr>其它成功案例分析</vt:lpstr>
      <vt:lpstr>其它成功案例分析</vt:lpstr>
      <vt:lpstr>PowerPoint 簡報</vt:lpstr>
      <vt:lpstr>5. 哪些社交媒體平台，同時結合了社交互動與線上購物功能？</vt:lpstr>
      <vt:lpstr>5. 哪些社交媒體平台，同時結合了社交互動與線上購物功能？</vt:lpstr>
      <vt:lpstr>5. 哪些社交媒體平台，同時結合了社交互動與線上購物功能？</vt:lpstr>
      <vt:lpstr>5. 哪些社交媒體平台，同時結合了社交互動與線上購物功能？</vt:lpstr>
      <vt:lpstr>PowerPoint 簡報</vt:lpstr>
      <vt:lpstr>臉書商城，基本上是免費的</vt:lpstr>
      <vt:lpstr>FaceBook Shops</vt:lpstr>
      <vt:lpstr>FaceBook Shops</vt:lpstr>
      <vt:lpstr>PowerPoint 簡報</vt:lpstr>
      <vt:lpstr>Google Shopping，Google購物</vt:lpstr>
      <vt:lpstr>Google Shopping，Google購物</vt:lpstr>
      <vt:lpstr>Google Shopping，Google購物</vt:lpstr>
      <vt:lpstr>PowerPoint 簡報</vt:lpstr>
      <vt:lpstr>Youtube Shopping 影片標記商品，直播帶貨</vt:lpstr>
      <vt:lpstr>Youtube Shopping 影片標記商品，直播帶貨</vt:lpstr>
      <vt:lpstr>影片中也可以直接標記商品的連結</vt:lpstr>
      <vt:lpstr>PowerPoint 簡報</vt:lpstr>
      <vt:lpstr>IG購物功能/IG商店</vt:lpstr>
      <vt:lpstr>台灣一直無法使用IG商店</vt:lpstr>
      <vt:lpstr>2023更新後，IG購物/IG商店已從快捷列消失不見了</vt:lpstr>
      <vt:lpstr>IG的未來走向：讓IG與電商購物分流，各自發揮最大效益</vt:lpstr>
      <vt:lpstr>PowerPoint 簡報</vt:lpstr>
      <vt:lpstr>目前社交媒體 處理電商業務的趨勢：分流</vt:lpstr>
      <vt:lpstr>另外1種社交媒體的電商發展：團購 IG團購，網紅團主開團</vt:lpstr>
      <vt:lpstr>IG等社交媒體的電商發展5種方法</vt:lpstr>
      <vt:lpstr>PowerPoint 簡報</vt:lpstr>
      <vt:lpstr>案例分析： Shein</vt:lpstr>
      <vt:lpstr>案例分析： Shein</vt:lpstr>
      <vt:lpstr>什麼是投資報酬率ROI= 1：3</vt:lpstr>
      <vt:lpstr>案例分析： Shein</vt:lpstr>
      <vt:lpstr>什麼是【聯盟計劃，分銷】</vt:lpstr>
      <vt:lpstr>什麼是【聯盟計劃，分銷】</vt:lpstr>
      <vt:lpstr>Google的聯盟計劃</vt:lpstr>
      <vt:lpstr>PowerPoint 簡報</vt:lpstr>
      <vt:lpstr>用戶生成內容的定義</vt:lpstr>
      <vt:lpstr>UGC在社交商務中的價值</vt:lpstr>
      <vt:lpstr>PowerPoint 簡報</vt:lpstr>
      <vt:lpstr>如何利用UGC進行營銷</vt:lpstr>
      <vt:lpstr>案例分析：星巴克的#WhiteCupContest</vt:lpstr>
      <vt:lpstr>PowerPoint 簡報</vt:lpstr>
      <vt:lpstr>結語</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陳擎文</dc:title>
  <dc:subject/>
  <dc:creator/>
  <cp:keywords/>
  <dc:description>generated using python-pptx</dc:description>
  <cp:lastModifiedBy>tsu ccw</cp:lastModifiedBy>
  <cp:revision>57</cp:revision>
  <dcterms:created xsi:type="dcterms:W3CDTF">2013-01-27T09:14:16Z</dcterms:created>
  <dcterms:modified xsi:type="dcterms:W3CDTF">2024-08-23T04:07:36Z</dcterms:modified>
  <cp:category/>
</cp:coreProperties>
</file>